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onsolas" panose="020B0609020204030204" pitchFamily="49" charset="0"/>
      <p:regular r:id="rId12"/>
      <p:bold r:id="rId13"/>
      <p:italic r:id="rId14"/>
      <p:boldItalic r:id="rId15"/>
    </p:embeddedFont>
    <p:embeddedFont>
      <p:font typeface="IBM Plex Sans Light" panose="020B0403050203000203" pitchFamily="34" charset="0"/>
      <p:regular r:id="rId16"/>
    </p:embeddedFont>
    <p:embeddedFont>
      <p:font typeface="IBM Plex Sans Medium" panose="020B0603050203000203" pitchFamily="34" charset="0"/>
      <p:regular r:id="rId17"/>
    </p:embeddedFont>
    <p:embeddedFont>
      <p:font typeface="Roboto" panose="02000000000000000000" pitchFamily="2" charset="0"/>
      <p:regular r:id="rId18"/>
      <p:bold r:id="rId19"/>
    </p:embeddedFont>
  </p:embeddedFontLst>
  <p:defaultTex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387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446853"/>
            <a:ext cx="7556421" cy="1240155"/>
          </a:xfrm>
          <a:prstGeom prst="rect">
            <a:avLst/>
          </a:prstGeom>
          <a:noFill/>
          <a:ln/>
        </p:spPr>
        <p:txBody>
          <a:bodyPr wrap="square" lIns="0" tIns="0" rIns="0" bIns="0" rtlCol="0" anchor="t"/>
          <a:lstStyle/>
          <a:p>
            <a:pPr marL="0" indent="0" algn="ctr">
              <a:lnSpc>
                <a:spcPts val="4850"/>
              </a:lnSpc>
              <a:buNone/>
            </a:pPr>
            <a:r>
              <a:rPr lang="en-US" sz="3900" dirty="0">
                <a:solidFill>
                  <a:srgbClr val="FFBC8F"/>
                </a:solidFill>
                <a:latin typeface="IBM Plex Sans Medium" pitchFamily="34" charset="0"/>
                <a:ea typeface="IBM Plex Sans Medium" pitchFamily="34" charset="-122"/>
                <a:cs typeface="IBM Plex Sans Medium" pitchFamily="34" charset="-120"/>
              </a:rPr>
              <a:t>Countdown Timer</a:t>
            </a:r>
            <a:r>
              <a:rPr lang="en-US" sz="3900" dirty="0">
                <a:solidFill>
                  <a:srgbClr val="F3F3F2"/>
                </a:solidFill>
                <a:latin typeface="IBM Plex Sans Medium" pitchFamily="34" charset="0"/>
                <a:ea typeface="IBM Plex Sans Medium" pitchFamily="34" charset="-122"/>
                <a:cs typeface="IBM Plex Sans Medium" pitchFamily="34" charset="-120"/>
              </a:rPr>
              <a:t> Web Application</a:t>
            </a:r>
            <a:endParaRPr lang="en-US" sz="3900" dirty="0"/>
          </a:p>
        </p:txBody>
      </p:sp>
      <p:sp>
        <p:nvSpPr>
          <p:cNvPr id="4" name="Text 1"/>
          <p:cNvSpPr/>
          <p:nvPr/>
        </p:nvSpPr>
        <p:spPr>
          <a:xfrm>
            <a:off x="7317462" y="3984665"/>
            <a:ext cx="5481876" cy="372070"/>
          </a:xfrm>
          <a:prstGeom prst="rect">
            <a:avLst/>
          </a:prstGeom>
          <a:noFill/>
          <a:ln/>
        </p:spPr>
        <p:txBody>
          <a:bodyPr wrap="none" lIns="0" tIns="0" rIns="0" bIns="0" rtlCol="0" anchor="t"/>
          <a:lstStyle/>
          <a:p>
            <a:pPr marL="0" indent="0" algn="ctr">
              <a:lnSpc>
                <a:spcPts val="2900"/>
              </a:lnSpc>
              <a:buNone/>
            </a:pPr>
            <a:r>
              <a:rPr lang="en-US" sz="2300" dirty="0">
                <a:solidFill>
                  <a:srgbClr val="F3F3F2"/>
                </a:solidFill>
                <a:latin typeface="IBM Plex Sans Medium" pitchFamily="34" charset="0"/>
                <a:ea typeface="IBM Plex Sans Medium" pitchFamily="34" charset="-122"/>
                <a:cs typeface="IBM Plex Sans Medium" pitchFamily="34" charset="-120"/>
              </a:rPr>
              <a:t>An Internship Project at Unified Mentors</a:t>
            </a:r>
            <a:endParaRPr lang="en-US" sz="2300" dirty="0"/>
          </a:p>
        </p:txBody>
      </p:sp>
      <p:sp>
        <p:nvSpPr>
          <p:cNvPr id="5" name="Text 2"/>
          <p:cNvSpPr/>
          <p:nvPr/>
        </p:nvSpPr>
        <p:spPr>
          <a:xfrm>
            <a:off x="6280190" y="4654391"/>
            <a:ext cx="7556421" cy="396954"/>
          </a:xfrm>
          <a:prstGeom prst="rect">
            <a:avLst/>
          </a:prstGeom>
          <a:noFill/>
          <a:ln/>
        </p:spPr>
        <p:txBody>
          <a:bodyPr wrap="none" lIns="0" tIns="0" rIns="0" bIns="0" rtlCol="0" anchor="t"/>
          <a:lstStyle/>
          <a:p>
            <a:pPr marL="0" indent="0" algn="ctr">
              <a:lnSpc>
                <a:spcPts val="3100"/>
              </a:lnSpc>
              <a:buNone/>
            </a:pPr>
            <a:r>
              <a:rPr lang="en-US" sz="1950" dirty="0">
                <a:solidFill>
                  <a:srgbClr val="D4D4D1"/>
                </a:solidFill>
                <a:latin typeface="Roboto" pitchFamily="34" charset="0"/>
                <a:ea typeface="Roboto" pitchFamily="34" charset="-122"/>
                <a:cs typeface="Roboto" pitchFamily="34" charset="-120"/>
              </a:rPr>
              <a:t>Presented by FAIZAN FIROZ SHAH</a:t>
            </a:r>
            <a:endParaRPr lang="en-US" sz="1950" dirty="0"/>
          </a:p>
        </p:txBody>
      </p:sp>
      <p:sp>
        <p:nvSpPr>
          <p:cNvPr id="6" name="Text 3"/>
          <p:cNvSpPr/>
          <p:nvPr/>
        </p:nvSpPr>
        <p:spPr>
          <a:xfrm>
            <a:off x="6280190" y="5274588"/>
            <a:ext cx="7556421" cy="508159"/>
          </a:xfrm>
          <a:prstGeom prst="rect">
            <a:avLst/>
          </a:prstGeom>
          <a:noFill/>
          <a:ln/>
        </p:spPr>
        <p:txBody>
          <a:bodyPr wrap="square" lIns="0" tIns="0" rIns="0" bIns="0" rtlCol="0" anchor="t"/>
          <a:lstStyle/>
          <a:p>
            <a:pPr marL="0" indent="0" algn="ctr">
              <a:lnSpc>
                <a:spcPts val="2000"/>
              </a:lnSpc>
              <a:buNone/>
            </a:pPr>
            <a:r>
              <a:rPr lang="en-US" sz="1250" dirty="0">
                <a:solidFill>
                  <a:srgbClr val="D4D4D1"/>
                </a:solidFill>
                <a:latin typeface="Roboto" pitchFamily="34" charset="0"/>
                <a:ea typeface="Roboto" pitchFamily="34" charset="-122"/>
                <a:cs typeface="Roboto" pitchFamily="34" charset="-120"/>
              </a:rPr>
              <a:t>B.Tech CSE (2024–2028) – 2nd YearGodavari Foundation’s Godavari College of Engineering, Jalgaon, DBATU University</a:t>
            </a:r>
            <a:endParaRPr lang="en-US" sz="1250" dirty="0"/>
          </a:p>
        </p:txBody>
      </p:sp>
      <p:sp>
        <p:nvSpPr>
          <p:cNvPr id="7" name="TextBox 5">
            <a:extLst>
              <a:ext uri="{FF2B5EF4-FFF2-40B4-BE49-F238E27FC236}">
                <a16:creationId xmlns:a16="http://schemas.microsoft.com/office/drawing/2014/main" id="{0ABB9DB6-A876-FDB4-9139-56BF9DE65BEA}"/>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NO.1</a:t>
            </a:r>
            <a:endParaRPr lang="en-00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453890" y="1788676"/>
            <a:ext cx="5722501" cy="620078"/>
          </a:xfrm>
          <a:prstGeom prst="rect">
            <a:avLst/>
          </a:prstGeom>
          <a:noFill/>
          <a:ln/>
        </p:spPr>
        <p:txBody>
          <a:bodyPr wrap="none" lIns="0" tIns="0" rIns="0" bIns="0" rtlCol="0" anchor="t"/>
          <a:lstStyle/>
          <a:p>
            <a:pPr marL="0" indent="0" algn="ctr">
              <a:lnSpc>
                <a:spcPts val="4850"/>
              </a:lnSpc>
              <a:buNone/>
            </a:pPr>
            <a:r>
              <a:rPr lang="en-US" sz="3900" dirty="0">
                <a:solidFill>
                  <a:srgbClr val="F3F3F2"/>
                </a:solidFill>
                <a:latin typeface="IBM Plex Sans Medium" pitchFamily="34" charset="0"/>
                <a:ea typeface="IBM Plex Sans Medium" pitchFamily="34" charset="-122"/>
                <a:cs typeface="IBM Plex Sans Medium" pitchFamily="34" charset="-120"/>
              </a:rPr>
              <a:t>Identifying the </a:t>
            </a:r>
            <a:r>
              <a:rPr lang="en-US" sz="3900" dirty="0">
                <a:solidFill>
                  <a:srgbClr val="FFBC8F"/>
                </a:solidFill>
                <a:latin typeface="IBM Plex Sans Medium" pitchFamily="34" charset="0"/>
                <a:ea typeface="IBM Plex Sans Medium" pitchFamily="34" charset="-122"/>
                <a:cs typeface="IBM Plex Sans Medium" pitchFamily="34" charset="-120"/>
              </a:rPr>
              <a:t>Challenge</a:t>
            </a:r>
            <a:endParaRPr lang="en-US" sz="3900" dirty="0"/>
          </a:p>
        </p:txBody>
      </p:sp>
      <p:sp>
        <p:nvSpPr>
          <p:cNvPr id="3" name="Shape 1"/>
          <p:cNvSpPr/>
          <p:nvPr/>
        </p:nvSpPr>
        <p:spPr>
          <a:xfrm>
            <a:off x="793790" y="2805589"/>
            <a:ext cx="4215289" cy="3094434"/>
          </a:xfrm>
          <a:prstGeom prst="roundRect">
            <a:avLst>
              <a:gd name="adj" fmla="val 962"/>
            </a:avLst>
          </a:prstGeom>
          <a:solidFill>
            <a:srgbClr val="1A1A1A"/>
          </a:solidFill>
          <a:ln w="22860">
            <a:solidFill>
              <a:srgbClr val="61646A"/>
            </a:solidFill>
            <a:prstDash val="solid"/>
          </a:ln>
        </p:spPr>
      </p:sp>
      <p:sp>
        <p:nvSpPr>
          <p:cNvPr id="4" name="Shape 2"/>
          <p:cNvSpPr/>
          <p:nvPr/>
        </p:nvSpPr>
        <p:spPr>
          <a:xfrm>
            <a:off x="793790" y="2805589"/>
            <a:ext cx="45720" cy="3094434"/>
          </a:xfrm>
          <a:prstGeom prst="roundRect">
            <a:avLst>
              <a:gd name="adj" fmla="val 65116"/>
            </a:avLst>
          </a:prstGeom>
          <a:solidFill>
            <a:srgbClr val="FFBC8F"/>
          </a:solidFill>
          <a:ln/>
        </p:spPr>
      </p:sp>
      <p:sp>
        <p:nvSpPr>
          <p:cNvPr id="5" name="Text 3"/>
          <p:cNvSpPr/>
          <p:nvPr/>
        </p:nvSpPr>
        <p:spPr>
          <a:xfrm>
            <a:off x="1060728" y="3026807"/>
            <a:ext cx="2513409" cy="310158"/>
          </a:xfrm>
          <a:prstGeom prst="rect">
            <a:avLst/>
          </a:prstGeom>
          <a:noFill/>
          <a:ln/>
        </p:spPr>
        <p:txBody>
          <a:bodyPr wrap="none" lIns="0" tIns="0" rIns="0" bIns="0" rtlCol="0" anchor="t"/>
          <a:lstStyle/>
          <a:p>
            <a:pPr marL="0" indent="0" algn="l">
              <a:lnSpc>
                <a:spcPts val="2400"/>
              </a:lnSpc>
              <a:buNone/>
            </a:pPr>
            <a:r>
              <a:rPr lang="en-US" sz="1950" dirty="0">
                <a:solidFill>
                  <a:srgbClr val="D4D4D1"/>
                </a:solidFill>
                <a:latin typeface="IBM Plex Sans Medium" pitchFamily="34" charset="0"/>
                <a:ea typeface="IBM Plex Sans Medium" pitchFamily="34" charset="-122"/>
                <a:cs typeface="IBM Plex Sans Medium" pitchFamily="34" charset="-120"/>
              </a:rPr>
              <a:t>Cluttered Digital Tools</a:t>
            </a:r>
            <a:endParaRPr lang="en-US" sz="1950" dirty="0"/>
          </a:p>
        </p:txBody>
      </p:sp>
      <p:sp>
        <p:nvSpPr>
          <p:cNvPr id="6" name="Text 4"/>
          <p:cNvSpPr/>
          <p:nvPr/>
        </p:nvSpPr>
        <p:spPr>
          <a:xfrm>
            <a:off x="1060728" y="3456027"/>
            <a:ext cx="3727133" cy="1905238"/>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Many existing online timer applications are often overloaded with unnecessary features and distracting advertisements, making them less intuitive and user-friendly. This clutter detracts from the primary function of a simple timer.</a:t>
            </a:r>
            <a:endParaRPr lang="en-US" sz="1550" dirty="0"/>
          </a:p>
        </p:txBody>
      </p:sp>
      <p:sp>
        <p:nvSpPr>
          <p:cNvPr id="7" name="Shape 5"/>
          <p:cNvSpPr/>
          <p:nvPr/>
        </p:nvSpPr>
        <p:spPr>
          <a:xfrm>
            <a:off x="5207437" y="2805589"/>
            <a:ext cx="4215408" cy="3094434"/>
          </a:xfrm>
          <a:prstGeom prst="roundRect">
            <a:avLst>
              <a:gd name="adj" fmla="val 962"/>
            </a:avLst>
          </a:prstGeom>
          <a:solidFill>
            <a:srgbClr val="1A1A1A"/>
          </a:solidFill>
          <a:ln w="22860">
            <a:solidFill>
              <a:srgbClr val="61646A"/>
            </a:solidFill>
            <a:prstDash val="solid"/>
          </a:ln>
        </p:spPr>
      </p:sp>
      <p:sp>
        <p:nvSpPr>
          <p:cNvPr id="8" name="Shape 6"/>
          <p:cNvSpPr/>
          <p:nvPr/>
        </p:nvSpPr>
        <p:spPr>
          <a:xfrm>
            <a:off x="5207437" y="2805589"/>
            <a:ext cx="45720" cy="3094434"/>
          </a:xfrm>
          <a:prstGeom prst="roundRect">
            <a:avLst>
              <a:gd name="adj" fmla="val 65116"/>
            </a:avLst>
          </a:prstGeom>
          <a:solidFill>
            <a:srgbClr val="FFBC8F"/>
          </a:solidFill>
          <a:ln/>
        </p:spPr>
      </p:sp>
      <p:sp>
        <p:nvSpPr>
          <p:cNvPr id="9" name="Text 7"/>
          <p:cNvSpPr/>
          <p:nvPr/>
        </p:nvSpPr>
        <p:spPr>
          <a:xfrm>
            <a:off x="5474375" y="3026807"/>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D4D4D1"/>
                </a:solidFill>
                <a:latin typeface="IBM Plex Sans Medium" pitchFamily="34" charset="0"/>
                <a:ea typeface="IBM Plex Sans Medium" pitchFamily="34" charset="-122"/>
                <a:cs typeface="IBM Plex Sans Medium" pitchFamily="34" charset="-120"/>
              </a:rPr>
              <a:t>Poor Responsiveness</a:t>
            </a:r>
            <a:endParaRPr lang="en-US" sz="1950" dirty="0"/>
          </a:p>
        </p:txBody>
      </p:sp>
      <p:sp>
        <p:nvSpPr>
          <p:cNvPr id="10" name="Text 8"/>
          <p:cNvSpPr/>
          <p:nvPr/>
        </p:nvSpPr>
        <p:spPr>
          <a:xfrm>
            <a:off x="5474375" y="3456027"/>
            <a:ext cx="3727252" cy="2222778"/>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A significant number of current timer solutions lack proper responsiveness, rendering them difficult to use across various devices such as desktops, laptops, tablets, and mobile phones. This limits their utility in diverse work and personal environments.</a:t>
            </a:r>
            <a:endParaRPr lang="en-US" sz="1550" dirty="0"/>
          </a:p>
        </p:txBody>
      </p:sp>
      <p:sp>
        <p:nvSpPr>
          <p:cNvPr id="11" name="Shape 9"/>
          <p:cNvSpPr/>
          <p:nvPr/>
        </p:nvSpPr>
        <p:spPr>
          <a:xfrm>
            <a:off x="9621203" y="2805589"/>
            <a:ext cx="4215289" cy="3094434"/>
          </a:xfrm>
          <a:prstGeom prst="roundRect">
            <a:avLst>
              <a:gd name="adj" fmla="val 962"/>
            </a:avLst>
          </a:prstGeom>
          <a:solidFill>
            <a:srgbClr val="1A1A1A"/>
          </a:solidFill>
          <a:ln w="22860">
            <a:solidFill>
              <a:srgbClr val="61646A"/>
            </a:solidFill>
            <a:prstDash val="solid"/>
          </a:ln>
        </p:spPr>
      </p:sp>
      <p:sp>
        <p:nvSpPr>
          <p:cNvPr id="12" name="Shape 10"/>
          <p:cNvSpPr/>
          <p:nvPr/>
        </p:nvSpPr>
        <p:spPr>
          <a:xfrm>
            <a:off x="9621203" y="2805589"/>
            <a:ext cx="45720" cy="3094434"/>
          </a:xfrm>
          <a:prstGeom prst="roundRect">
            <a:avLst>
              <a:gd name="adj" fmla="val 65116"/>
            </a:avLst>
          </a:prstGeom>
          <a:solidFill>
            <a:srgbClr val="FFBC8F"/>
          </a:solidFill>
          <a:ln/>
        </p:spPr>
      </p:sp>
      <p:sp>
        <p:nvSpPr>
          <p:cNvPr id="13" name="Text 11"/>
          <p:cNvSpPr/>
          <p:nvPr/>
        </p:nvSpPr>
        <p:spPr>
          <a:xfrm>
            <a:off x="9888141" y="3026807"/>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D4D4D1"/>
                </a:solidFill>
                <a:latin typeface="IBM Plex Sans Medium" pitchFamily="34" charset="0"/>
                <a:ea typeface="IBM Plex Sans Medium" pitchFamily="34" charset="-122"/>
                <a:cs typeface="IBM Plex Sans Medium" pitchFamily="34" charset="-120"/>
              </a:rPr>
              <a:t>Need for Simplicity</a:t>
            </a:r>
            <a:endParaRPr lang="en-US" sz="1950" dirty="0"/>
          </a:p>
        </p:txBody>
      </p:sp>
      <p:sp>
        <p:nvSpPr>
          <p:cNvPr id="14" name="Text 12"/>
          <p:cNvSpPr/>
          <p:nvPr/>
        </p:nvSpPr>
        <p:spPr>
          <a:xfrm>
            <a:off x="9888141" y="3456027"/>
            <a:ext cx="3727133" cy="1905238"/>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There is a clear demand for a lightweight, aesthetically pleasing, and highly functional countdown timer that can seamlessly integrate into daily workflows for productivity tasks, event management, or even simple kitchen timing.</a:t>
            </a:r>
            <a:endParaRPr lang="en-US" sz="1550" dirty="0"/>
          </a:p>
        </p:txBody>
      </p:sp>
      <p:sp>
        <p:nvSpPr>
          <p:cNvPr id="15" name="Text 13"/>
          <p:cNvSpPr/>
          <p:nvPr/>
        </p:nvSpPr>
        <p:spPr>
          <a:xfrm>
            <a:off x="793790" y="6123265"/>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Our project aimed to address these pain points by developing a dedicated, uncluttered, and highly responsive web-based countdown timer.</a:t>
            </a:r>
            <a:endParaRPr lang="en-US" sz="1550" dirty="0"/>
          </a:p>
        </p:txBody>
      </p:sp>
      <p:sp>
        <p:nvSpPr>
          <p:cNvPr id="16" name="TextBox 5">
            <a:extLst>
              <a:ext uri="{FF2B5EF4-FFF2-40B4-BE49-F238E27FC236}">
                <a16:creationId xmlns:a16="http://schemas.microsoft.com/office/drawing/2014/main" id="{4639EFB7-3B74-F54C-245D-F065DE949531}"/>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NO.2</a:t>
            </a:r>
            <a:endParaRPr lang="en-00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1"/>
            <a:ext cx="5486400" cy="7617499"/>
          </a:xfrm>
          <a:prstGeom prst="rect">
            <a:avLst/>
          </a:prstGeom>
        </p:spPr>
      </p:pic>
      <p:sp>
        <p:nvSpPr>
          <p:cNvPr id="3" name="Text 0"/>
          <p:cNvSpPr/>
          <p:nvPr/>
        </p:nvSpPr>
        <p:spPr>
          <a:xfrm>
            <a:off x="2377202" y="482798"/>
            <a:ext cx="4389477" cy="548640"/>
          </a:xfrm>
          <a:prstGeom prst="rect">
            <a:avLst/>
          </a:prstGeom>
          <a:noFill/>
          <a:ln/>
        </p:spPr>
        <p:txBody>
          <a:bodyPr wrap="none" lIns="0" tIns="0" rIns="0" bIns="0" rtlCol="0" anchor="t"/>
          <a:lstStyle/>
          <a:p>
            <a:pPr marL="0" indent="0" algn="ctr">
              <a:lnSpc>
                <a:spcPts val="4300"/>
              </a:lnSpc>
              <a:buNone/>
            </a:pPr>
            <a:r>
              <a:rPr lang="en-US" sz="3450" dirty="0">
                <a:solidFill>
                  <a:srgbClr val="F3F3F2"/>
                </a:solidFill>
                <a:latin typeface="IBM Plex Sans Medium" pitchFamily="34" charset="0"/>
                <a:ea typeface="IBM Plex Sans Medium" pitchFamily="34" charset="-122"/>
                <a:cs typeface="IBM Plex Sans Medium" pitchFamily="34" charset="-120"/>
              </a:rPr>
              <a:t>Project </a:t>
            </a:r>
            <a:r>
              <a:rPr lang="en-US" sz="3450" dirty="0">
                <a:solidFill>
                  <a:srgbClr val="FFBC8F"/>
                </a:solidFill>
                <a:latin typeface="IBM Plex Sans Medium" pitchFamily="34" charset="0"/>
                <a:ea typeface="IBM Plex Sans Medium" pitchFamily="34" charset="-122"/>
                <a:cs typeface="IBM Plex Sans Medium" pitchFamily="34" charset="-120"/>
              </a:rPr>
              <a:t>Objectives</a:t>
            </a:r>
            <a:endParaRPr lang="en-US" sz="3450" dirty="0"/>
          </a:p>
        </p:txBody>
      </p:sp>
      <p:sp>
        <p:nvSpPr>
          <p:cNvPr id="4" name="Text 1"/>
          <p:cNvSpPr/>
          <p:nvPr/>
        </p:nvSpPr>
        <p:spPr>
          <a:xfrm>
            <a:off x="702231" y="1294805"/>
            <a:ext cx="175498" cy="219432"/>
          </a:xfrm>
          <a:prstGeom prst="rect">
            <a:avLst/>
          </a:prstGeom>
          <a:noFill/>
          <a:ln/>
        </p:spPr>
        <p:txBody>
          <a:bodyPr wrap="none" lIns="0" tIns="0" rIns="0" bIns="0" rtlCol="0" anchor="t"/>
          <a:lstStyle/>
          <a:p>
            <a:pPr marL="0" indent="0" algn="l">
              <a:lnSpc>
                <a:spcPts val="2200"/>
              </a:lnSpc>
              <a:buNone/>
            </a:pPr>
            <a:r>
              <a:rPr lang="en-US" sz="1350" dirty="0">
                <a:solidFill>
                  <a:srgbClr val="D4D4D1"/>
                </a:solidFill>
                <a:latin typeface="IBM Plex Sans Light" pitchFamily="34" charset="0"/>
                <a:ea typeface="IBM Plex Sans Light" pitchFamily="34" charset="-122"/>
                <a:cs typeface="IBM Plex Sans Light" pitchFamily="34" charset="-120"/>
              </a:rPr>
              <a:t>01</a:t>
            </a:r>
            <a:endParaRPr lang="en-US" sz="1350" dirty="0"/>
          </a:p>
        </p:txBody>
      </p:sp>
      <p:sp>
        <p:nvSpPr>
          <p:cNvPr id="5" name="Shape 2"/>
          <p:cNvSpPr/>
          <p:nvPr/>
        </p:nvSpPr>
        <p:spPr>
          <a:xfrm>
            <a:off x="702231" y="1570196"/>
            <a:ext cx="7739539" cy="22860"/>
          </a:xfrm>
          <a:prstGeom prst="rect">
            <a:avLst/>
          </a:prstGeom>
          <a:solidFill>
            <a:srgbClr val="FFBC8F"/>
          </a:solidFill>
          <a:ln/>
        </p:spPr>
      </p:sp>
      <p:sp>
        <p:nvSpPr>
          <p:cNvPr id="6" name="Text 3"/>
          <p:cNvSpPr/>
          <p:nvPr/>
        </p:nvSpPr>
        <p:spPr>
          <a:xfrm>
            <a:off x="702231" y="1703665"/>
            <a:ext cx="2194679" cy="274201"/>
          </a:xfrm>
          <a:prstGeom prst="rect">
            <a:avLst/>
          </a:prstGeom>
          <a:noFill/>
          <a:ln/>
        </p:spPr>
        <p:txBody>
          <a:bodyPr wrap="none" lIns="0" tIns="0" rIns="0" bIns="0" rtlCol="0" anchor="t"/>
          <a:lstStyle/>
          <a:p>
            <a:pPr marL="0" indent="0" algn="l">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Core Functionality</a:t>
            </a:r>
            <a:endParaRPr lang="en-US" sz="1700" dirty="0"/>
          </a:p>
        </p:txBody>
      </p:sp>
      <p:sp>
        <p:nvSpPr>
          <p:cNvPr id="7" name="Text 4"/>
          <p:cNvSpPr/>
          <p:nvPr/>
        </p:nvSpPr>
        <p:spPr>
          <a:xfrm>
            <a:off x="702231" y="2083118"/>
            <a:ext cx="7739539" cy="561975"/>
          </a:xfrm>
          <a:prstGeom prst="rect">
            <a:avLst/>
          </a:prstGeom>
          <a:noFill/>
          <a:ln/>
        </p:spPr>
        <p:txBody>
          <a:bodyPr wrap="square" lIns="0" tIns="0" rIns="0" bIns="0" rtlCol="0" anchor="t"/>
          <a:lstStyle/>
          <a:p>
            <a:pPr marL="0" indent="0" algn="l">
              <a:lnSpc>
                <a:spcPts val="2200"/>
              </a:lnSpc>
              <a:buNone/>
            </a:pPr>
            <a:r>
              <a:rPr lang="en-US" sz="1350" dirty="0">
                <a:solidFill>
                  <a:srgbClr val="D4D4D1"/>
                </a:solidFill>
                <a:latin typeface="Roboto" pitchFamily="34" charset="0"/>
                <a:ea typeface="Roboto" pitchFamily="34" charset="-122"/>
                <a:cs typeface="Roboto" pitchFamily="34" charset="-120"/>
              </a:rPr>
              <a:t>Develop a robust timer that allows users to set custom durations for hours, minutes, and seconds, ensuring accurate countdown logic.</a:t>
            </a:r>
            <a:endParaRPr lang="en-US" sz="1350" dirty="0"/>
          </a:p>
        </p:txBody>
      </p:sp>
      <p:sp>
        <p:nvSpPr>
          <p:cNvPr id="8" name="Text 5"/>
          <p:cNvSpPr/>
          <p:nvPr/>
        </p:nvSpPr>
        <p:spPr>
          <a:xfrm>
            <a:off x="702231" y="2952274"/>
            <a:ext cx="175498" cy="219432"/>
          </a:xfrm>
          <a:prstGeom prst="rect">
            <a:avLst/>
          </a:prstGeom>
          <a:noFill/>
          <a:ln/>
        </p:spPr>
        <p:txBody>
          <a:bodyPr wrap="none" lIns="0" tIns="0" rIns="0" bIns="0" rtlCol="0" anchor="t"/>
          <a:lstStyle/>
          <a:p>
            <a:pPr marL="0" indent="0" algn="l">
              <a:lnSpc>
                <a:spcPts val="2200"/>
              </a:lnSpc>
              <a:buNone/>
            </a:pPr>
            <a:r>
              <a:rPr lang="en-US" sz="1350" dirty="0">
                <a:solidFill>
                  <a:srgbClr val="D4D4D1"/>
                </a:solidFill>
                <a:latin typeface="IBM Plex Sans Light" pitchFamily="34" charset="0"/>
                <a:ea typeface="IBM Plex Sans Light" pitchFamily="34" charset="-122"/>
                <a:cs typeface="IBM Plex Sans Light" pitchFamily="34" charset="-120"/>
              </a:rPr>
              <a:t>02</a:t>
            </a:r>
            <a:endParaRPr lang="en-US" sz="1350" dirty="0"/>
          </a:p>
        </p:txBody>
      </p:sp>
      <p:sp>
        <p:nvSpPr>
          <p:cNvPr id="9" name="Shape 6"/>
          <p:cNvSpPr/>
          <p:nvPr/>
        </p:nvSpPr>
        <p:spPr>
          <a:xfrm>
            <a:off x="702231" y="3227665"/>
            <a:ext cx="7739539" cy="22860"/>
          </a:xfrm>
          <a:prstGeom prst="rect">
            <a:avLst/>
          </a:prstGeom>
          <a:solidFill>
            <a:srgbClr val="FFBC8F"/>
          </a:solidFill>
          <a:ln/>
        </p:spPr>
      </p:sp>
      <p:sp>
        <p:nvSpPr>
          <p:cNvPr id="10" name="Text 7"/>
          <p:cNvSpPr/>
          <p:nvPr/>
        </p:nvSpPr>
        <p:spPr>
          <a:xfrm>
            <a:off x="702231" y="3361134"/>
            <a:ext cx="2194679" cy="274201"/>
          </a:xfrm>
          <a:prstGeom prst="rect">
            <a:avLst/>
          </a:prstGeom>
          <a:noFill/>
          <a:ln/>
        </p:spPr>
        <p:txBody>
          <a:bodyPr wrap="none" lIns="0" tIns="0" rIns="0" bIns="0" rtlCol="0" anchor="t"/>
          <a:lstStyle/>
          <a:p>
            <a:pPr marL="0" indent="0" algn="l">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User Control</a:t>
            </a:r>
            <a:endParaRPr lang="en-US" sz="1700" dirty="0"/>
          </a:p>
        </p:txBody>
      </p:sp>
      <p:sp>
        <p:nvSpPr>
          <p:cNvPr id="11" name="Text 8"/>
          <p:cNvSpPr/>
          <p:nvPr/>
        </p:nvSpPr>
        <p:spPr>
          <a:xfrm>
            <a:off x="702231" y="3740587"/>
            <a:ext cx="7739539" cy="561975"/>
          </a:xfrm>
          <a:prstGeom prst="rect">
            <a:avLst/>
          </a:prstGeom>
          <a:noFill/>
          <a:ln/>
        </p:spPr>
        <p:txBody>
          <a:bodyPr wrap="square" lIns="0" tIns="0" rIns="0" bIns="0" rtlCol="0" anchor="t"/>
          <a:lstStyle/>
          <a:p>
            <a:pPr marL="0" indent="0" algn="l">
              <a:lnSpc>
                <a:spcPts val="2200"/>
              </a:lnSpc>
              <a:buNone/>
            </a:pPr>
            <a:r>
              <a:rPr lang="en-US" sz="1350" dirty="0">
                <a:solidFill>
                  <a:srgbClr val="D4D4D1"/>
                </a:solidFill>
                <a:latin typeface="Roboto" pitchFamily="34" charset="0"/>
                <a:ea typeface="Roboto" pitchFamily="34" charset="-122"/>
                <a:cs typeface="Roboto" pitchFamily="34" charset="-120"/>
              </a:rPr>
              <a:t>Implement intuitive start, pause, and reset functionalities to give users full control over the timer's operation.</a:t>
            </a:r>
            <a:endParaRPr lang="en-US" sz="1350" dirty="0"/>
          </a:p>
        </p:txBody>
      </p:sp>
      <p:sp>
        <p:nvSpPr>
          <p:cNvPr id="12" name="Text 9"/>
          <p:cNvSpPr/>
          <p:nvPr/>
        </p:nvSpPr>
        <p:spPr>
          <a:xfrm>
            <a:off x="702231" y="4609743"/>
            <a:ext cx="175498" cy="219432"/>
          </a:xfrm>
          <a:prstGeom prst="rect">
            <a:avLst/>
          </a:prstGeom>
          <a:noFill/>
          <a:ln/>
        </p:spPr>
        <p:txBody>
          <a:bodyPr wrap="none" lIns="0" tIns="0" rIns="0" bIns="0" rtlCol="0" anchor="t"/>
          <a:lstStyle/>
          <a:p>
            <a:pPr marL="0" indent="0" algn="l">
              <a:lnSpc>
                <a:spcPts val="2200"/>
              </a:lnSpc>
              <a:buNone/>
            </a:pPr>
            <a:r>
              <a:rPr lang="en-US" sz="1350" dirty="0">
                <a:solidFill>
                  <a:srgbClr val="D4D4D1"/>
                </a:solidFill>
                <a:latin typeface="IBM Plex Sans Light" pitchFamily="34" charset="0"/>
                <a:ea typeface="IBM Plex Sans Light" pitchFamily="34" charset="-122"/>
                <a:cs typeface="IBM Plex Sans Light" pitchFamily="34" charset="-120"/>
              </a:rPr>
              <a:t>03</a:t>
            </a:r>
            <a:endParaRPr lang="en-US" sz="1350" dirty="0"/>
          </a:p>
        </p:txBody>
      </p:sp>
      <p:sp>
        <p:nvSpPr>
          <p:cNvPr id="13" name="Shape 10"/>
          <p:cNvSpPr/>
          <p:nvPr/>
        </p:nvSpPr>
        <p:spPr>
          <a:xfrm>
            <a:off x="702231" y="4885134"/>
            <a:ext cx="7739539" cy="22860"/>
          </a:xfrm>
          <a:prstGeom prst="rect">
            <a:avLst/>
          </a:prstGeom>
          <a:solidFill>
            <a:srgbClr val="FFBC8F"/>
          </a:solidFill>
          <a:ln/>
        </p:spPr>
      </p:sp>
      <p:sp>
        <p:nvSpPr>
          <p:cNvPr id="14" name="Text 11"/>
          <p:cNvSpPr/>
          <p:nvPr/>
        </p:nvSpPr>
        <p:spPr>
          <a:xfrm>
            <a:off x="702231" y="5018603"/>
            <a:ext cx="2986088" cy="274201"/>
          </a:xfrm>
          <a:prstGeom prst="rect">
            <a:avLst/>
          </a:prstGeom>
          <a:noFill/>
          <a:ln/>
        </p:spPr>
        <p:txBody>
          <a:bodyPr wrap="none" lIns="0" tIns="0" rIns="0" bIns="0" rtlCol="0" anchor="t"/>
          <a:lstStyle/>
          <a:p>
            <a:pPr marL="0" indent="0" algn="l">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Cross-Device Responsiveness</a:t>
            </a:r>
            <a:endParaRPr lang="en-US" sz="1700" dirty="0"/>
          </a:p>
        </p:txBody>
      </p:sp>
      <p:sp>
        <p:nvSpPr>
          <p:cNvPr id="15" name="Text 12"/>
          <p:cNvSpPr/>
          <p:nvPr/>
        </p:nvSpPr>
        <p:spPr>
          <a:xfrm>
            <a:off x="702231" y="5398056"/>
            <a:ext cx="7739539" cy="561975"/>
          </a:xfrm>
          <a:prstGeom prst="rect">
            <a:avLst/>
          </a:prstGeom>
          <a:noFill/>
          <a:ln/>
        </p:spPr>
        <p:txBody>
          <a:bodyPr wrap="square" lIns="0" tIns="0" rIns="0" bIns="0" rtlCol="0" anchor="t"/>
          <a:lstStyle/>
          <a:p>
            <a:pPr marL="0" indent="0" algn="l">
              <a:lnSpc>
                <a:spcPts val="2200"/>
              </a:lnSpc>
              <a:buNone/>
            </a:pPr>
            <a:r>
              <a:rPr lang="en-US" sz="1350" dirty="0">
                <a:solidFill>
                  <a:srgbClr val="D4D4D1"/>
                </a:solidFill>
                <a:latin typeface="Roboto" pitchFamily="34" charset="0"/>
                <a:ea typeface="Roboto" pitchFamily="34" charset="-122"/>
                <a:cs typeface="Roboto" pitchFamily="34" charset="-120"/>
              </a:rPr>
              <a:t>Ensure the application is fully responsive and provides an optimal user experience across all device types and screen sizes, from mobile phones to large desktop monitors.</a:t>
            </a:r>
            <a:endParaRPr lang="en-US" sz="1350" dirty="0"/>
          </a:p>
        </p:txBody>
      </p:sp>
      <p:sp>
        <p:nvSpPr>
          <p:cNvPr id="16" name="Text 13"/>
          <p:cNvSpPr/>
          <p:nvPr/>
        </p:nvSpPr>
        <p:spPr>
          <a:xfrm>
            <a:off x="702231" y="6267212"/>
            <a:ext cx="175498" cy="219432"/>
          </a:xfrm>
          <a:prstGeom prst="rect">
            <a:avLst/>
          </a:prstGeom>
          <a:noFill/>
          <a:ln/>
        </p:spPr>
        <p:txBody>
          <a:bodyPr wrap="none" lIns="0" tIns="0" rIns="0" bIns="0" rtlCol="0" anchor="t"/>
          <a:lstStyle/>
          <a:p>
            <a:pPr marL="0" indent="0" algn="l">
              <a:lnSpc>
                <a:spcPts val="2200"/>
              </a:lnSpc>
              <a:buNone/>
            </a:pPr>
            <a:r>
              <a:rPr lang="en-US" sz="1350" dirty="0">
                <a:solidFill>
                  <a:srgbClr val="D4D4D1"/>
                </a:solidFill>
                <a:latin typeface="IBM Plex Sans Light" pitchFamily="34" charset="0"/>
                <a:ea typeface="IBM Plex Sans Light" pitchFamily="34" charset="-122"/>
                <a:cs typeface="IBM Plex Sans Light" pitchFamily="34" charset="-120"/>
              </a:rPr>
              <a:t>04</a:t>
            </a:r>
            <a:endParaRPr lang="en-US" sz="1350" dirty="0"/>
          </a:p>
        </p:txBody>
      </p:sp>
      <p:sp>
        <p:nvSpPr>
          <p:cNvPr id="17" name="Shape 14"/>
          <p:cNvSpPr/>
          <p:nvPr/>
        </p:nvSpPr>
        <p:spPr>
          <a:xfrm>
            <a:off x="702231" y="6542603"/>
            <a:ext cx="7739539" cy="22860"/>
          </a:xfrm>
          <a:prstGeom prst="rect">
            <a:avLst/>
          </a:prstGeom>
          <a:solidFill>
            <a:srgbClr val="FFBC8F"/>
          </a:solidFill>
          <a:ln/>
        </p:spPr>
      </p:sp>
      <p:sp>
        <p:nvSpPr>
          <p:cNvPr id="18" name="Text 15"/>
          <p:cNvSpPr/>
          <p:nvPr/>
        </p:nvSpPr>
        <p:spPr>
          <a:xfrm>
            <a:off x="702231" y="6676073"/>
            <a:ext cx="2194679" cy="274201"/>
          </a:xfrm>
          <a:prstGeom prst="rect">
            <a:avLst/>
          </a:prstGeom>
          <a:noFill/>
          <a:ln/>
        </p:spPr>
        <p:txBody>
          <a:bodyPr wrap="none" lIns="0" tIns="0" rIns="0" bIns="0" rtlCol="0" anchor="t"/>
          <a:lstStyle/>
          <a:p>
            <a:pPr marL="0" indent="0" algn="l">
              <a:lnSpc>
                <a:spcPts val="2150"/>
              </a:lnSpc>
              <a:buNone/>
            </a:pPr>
            <a:r>
              <a:rPr lang="en-US" sz="1700" dirty="0">
                <a:solidFill>
                  <a:srgbClr val="D4D4D1"/>
                </a:solidFill>
                <a:latin typeface="IBM Plex Sans Medium" pitchFamily="34" charset="0"/>
                <a:ea typeface="IBM Plex Sans Medium" pitchFamily="34" charset="-122"/>
                <a:cs typeface="IBM Plex Sans Medium" pitchFamily="34" charset="-120"/>
              </a:rPr>
              <a:t>Technology Stack</a:t>
            </a:r>
            <a:endParaRPr lang="en-US" sz="1700" dirty="0"/>
          </a:p>
        </p:txBody>
      </p:sp>
      <p:sp>
        <p:nvSpPr>
          <p:cNvPr id="19" name="Text 16"/>
          <p:cNvSpPr/>
          <p:nvPr/>
        </p:nvSpPr>
        <p:spPr>
          <a:xfrm>
            <a:off x="702231" y="7055525"/>
            <a:ext cx="7739539" cy="561975"/>
          </a:xfrm>
          <a:prstGeom prst="rect">
            <a:avLst/>
          </a:prstGeom>
          <a:noFill/>
          <a:ln/>
        </p:spPr>
        <p:txBody>
          <a:bodyPr wrap="square" lIns="0" tIns="0" rIns="0" bIns="0" rtlCol="0" anchor="t"/>
          <a:lstStyle/>
          <a:p>
            <a:pPr marL="0" indent="0" algn="l">
              <a:lnSpc>
                <a:spcPts val="2200"/>
              </a:lnSpc>
              <a:buNone/>
            </a:pPr>
            <a:r>
              <a:rPr lang="en-US" sz="1350" dirty="0">
                <a:solidFill>
                  <a:srgbClr val="D4D4D1"/>
                </a:solidFill>
                <a:latin typeface="Roboto" pitchFamily="34" charset="0"/>
                <a:ea typeface="Roboto" pitchFamily="34" charset="-122"/>
                <a:cs typeface="Roboto" pitchFamily="34" charset="-120"/>
              </a:rPr>
              <a:t>Utilise fundamental web technologies: HTML for structure, CSS for styling, and JavaScript for dynamic logic, to build a lightweight and efficient application.</a:t>
            </a:r>
            <a:endParaRPr lang="en-US" sz="1350" dirty="0"/>
          </a:p>
        </p:txBody>
      </p:sp>
      <p:sp>
        <p:nvSpPr>
          <p:cNvPr id="20" name="TextBox 5">
            <a:extLst>
              <a:ext uri="{FF2B5EF4-FFF2-40B4-BE49-F238E27FC236}">
                <a16:creationId xmlns:a16="http://schemas.microsoft.com/office/drawing/2014/main" id="{2212DEFF-BE33-75D2-C9D2-4DC89F3FC562}"/>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NO.3</a:t>
            </a:r>
            <a:endParaRPr lang="en-00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7499866"/>
          </a:xfrm>
          <a:prstGeom prst="rect">
            <a:avLst/>
          </a:prstGeom>
        </p:spPr>
      </p:pic>
      <p:sp>
        <p:nvSpPr>
          <p:cNvPr id="3" name="Text 0"/>
          <p:cNvSpPr/>
          <p:nvPr/>
        </p:nvSpPr>
        <p:spPr>
          <a:xfrm>
            <a:off x="1908572" y="536258"/>
            <a:ext cx="5326737" cy="609362"/>
          </a:xfrm>
          <a:prstGeom prst="rect">
            <a:avLst/>
          </a:prstGeom>
          <a:noFill/>
          <a:ln/>
        </p:spPr>
        <p:txBody>
          <a:bodyPr wrap="none" lIns="0" tIns="0" rIns="0" bIns="0" rtlCol="0" anchor="t"/>
          <a:lstStyle/>
          <a:p>
            <a:pPr marL="0" indent="0" algn="ctr">
              <a:lnSpc>
                <a:spcPts val="4750"/>
              </a:lnSpc>
              <a:buNone/>
            </a:pPr>
            <a:r>
              <a:rPr lang="en-US" sz="3800" dirty="0">
                <a:solidFill>
                  <a:srgbClr val="FFBC8F"/>
                </a:solidFill>
                <a:latin typeface="IBM Plex Sans Medium" pitchFamily="34" charset="0"/>
                <a:ea typeface="IBM Plex Sans Medium" pitchFamily="34" charset="-122"/>
                <a:cs typeface="IBM Plex Sans Medium" pitchFamily="34" charset="-120"/>
              </a:rPr>
              <a:t>Front-End</a:t>
            </a:r>
            <a:r>
              <a:rPr lang="en-US" sz="3800" dirty="0">
                <a:solidFill>
                  <a:srgbClr val="F3F3F2"/>
                </a:solidFill>
                <a:latin typeface="IBM Plex Sans Medium" pitchFamily="34" charset="0"/>
                <a:ea typeface="IBM Plex Sans Medium" pitchFamily="34" charset="-122"/>
                <a:cs typeface="IBM Plex Sans Medium" pitchFamily="34" charset="-120"/>
              </a:rPr>
              <a:t> Development</a:t>
            </a:r>
            <a:endParaRPr lang="en-US" sz="3800" dirty="0"/>
          </a:p>
        </p:txBody>
      </p:sp>
      <p:sp>
        <p:nvSpPr>
          <p:cNvPr id="4" name="Shape 1"/>
          <p:cNvSpPr/>
          <p:nvPr/>
        </p:nvSpPr>
        <p:spPr>
          <a:xfrm>
            <a:off x="780098" y="1438156"/>
            <a:ext cx="780098" cy="1747599"/>
          </a:xfrm>
          <a:prstGeom prst="roundRect">
            <a:avLst>
              <a:gd name="adj" fmla="val 360035"/>
            </a:avLst>
          </a:prstGeom>
          <a:solidFill>
            <a:srgbClr val="484B51"/>
          </a:solidFill>
          <a:ln/>
        </p:spPr>
      </p:sp>
      <p:sp>
        <p:nvSpPr>
          <p:cNvPr id="5" name="Text 2"/>
          <p:cNvSpPr/>
          <p:nvPr/>
        </p:nvSpPr>
        <p:spPr>
          <a:xfrm>
            <a:off x="1023818" y="2129076"/>
            <a:ext cx="292537" cy="365641"/>
          </a:xfrm>
          <a:prstGeom prst="rect">
            <a:avLst/>
          </a:prstGeom>
          <a:noFill/>
          <a:ln/>
        </p:spPr>
        <p:txBody>
          <a:bodyPr wrap="none" lIns="0" tIns="0" rIns="0" bIns="0" rtlCol="0" anchor="t"/>
          <a:lstStyle/>
          <a:p>
            <a:pPr marL="0" indent="0" algn="l">
              <a:lnSpc>
                <a:spcPts val="2300"/>
              </a:lnSpc>
              <a:buNone/>
            </a:pPr>
            <a:r>
              <a:rPr lang="en-US" sz="2300" dirty="0">
                <a:solidFill>
                  <a:srgbClr val="D4D4D1"/>
                </a:solidFill>
                <a:latin typeface="IBM Plex Sans Medium" pitchFamily="34" charset="0"/>
                <a:ea typeface="IBM Plex Sans Medium" pitchFamily="34" charset="-122"/>
                <a:cs typeface="IBM Plex Sans Medium" pitchFamily="34" charset="-120"/>
              </a:rPr>
              <a:t>1</a:t>
            </a:r>
            <a:endParaRPr lang="en-US" sz="2300" dirty="0"/>
          </a:p>
        </p:txBody>
      </p:sp>
      <p:sp>
        <p:nvSpPr>
          <p:cNvPr id="6" name="Text 3"/>
          <p:cNvSpPr/>
          <p:nvPr/>
        </p:nvSpPr>
        <p:spPr>
          <a:xfrm>
            <a:off x="1755219" y="1633180"/>
            <a:ext cx="2437924" cy="304800"/>
          </a:xfrm>
          <a:prstGeom prst="rect">
            <a:avLst/>
          </a:prstGeom>
          <a:noFill/>
          <a:ln/>
        </p:spPr>
        <p:txBody>
          <a:bodyPr wrap="none" lIns="0" tIns="0" rIns="0" bIns="0" rtlCol="0" anchor="t"/>
          <a:lstStyle/>
          <a:p>
            <a:pPr marL="0" indent="0" algn="l">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HTML5</a:t>
            </a:r>
            <a:endParaRPr lang="en-US" sz="1900" dirty="0"/>
          </a:p>
        </p:txBody>
      </p:sp>
      <p:sp>
        <p:nvSpPr>
          <p:cNvPr id="7" name="Text 4"/>
          <p:cNvSpPr/>
          <p:nvPr/>
        </p:nvSpPr>
        <p:spPr>
          <a:xfrm>
            <a:off x="1755219" y="2054900"/>
            <a:ext cx="6608683" cy="935831"/>
          </a:xfrm>
          <a:prstGeom prst="rect">
            <a:avLst/>
          </a:prstGeom>
          <a:noFill/>
          <a:ln/>
        </p:spPr>
        <p:txBody>
          <a:bodyPr wrap="square" lIns="0" tIns="0" rIns="0" bIns="0" rtlCol="0" anchor="t"/>
          <a:lstStyle/>
          <a:p>
            <a:pPr marL="0" indent="0" algn="l">
              <a:lnSpc>
                <a:spcPts val="2450"/>
              </a:lnSpc>
              <a:buNone/>
            </a:pPr>
            <a:r>
              <a:rPr lang="en-US" sz="1500" dirty="0">
                <a:solidFill>
                  <a:srgbClr val="D4D4D1"/>
                </a:solidFill>
                <a:latin typeface="Roboto" pitchFamily="34" charset="0"/>
                <a:ea typeface="Roboto" pitchFamily="34" charset="-122"/>
                <a:cs typeface="Roboto" pitchFamily="34" charset="-120"/>
              </a:rPr>
              <a:t>Structured the application's content, defining the layout for timer digits, input fields for setting time, and control buttons (start, pause, reset). Semantic HTML5 tags were used for accessibility and best practices.</a:t>
            </a:r>
            <a:endParaRPr lang="en-US" sz="1500" dirty="0"/>
          </a:p>
        </p:txBody>
      </p:sp>
      <p:sp>
        <p:nvSpPr>
          <p:cNvPr id="8" name="Shape 5"/>
          <p:cNvSpPr/>
          <p:nvPr/>
        </p:nvSpPr>
        <p:spPr>
          <a:xfrm>
            <a:off x="780098" y="3380780"/>
            <a:ext cx="780098" cy="2059543"/>
          </a:xfrm>
          <a:prstGeom prst="roundRect">
            <a:avLst>
              <a:gd name="adj" fmla="val 360035"/>
            </a:avLst>
          </a:prstGeom>
          <a:solidFill>
            <a:srgbClr val="484B51"/>
          </a:solidFill>
          <a:ln/>
        </p:spPr>
      </p:sp>
      <p:sp>
        <p:nvSpPr>
          <p:cNvPr id="9" name="Text 6"/>
          <p:cNvSpPr/>
          <p:nvPr/>
        </p:nvSpPr>
        <p:spPr>
          <a:xfrm>
            <a:off x="1023818" y="4227671"/>
            <a:ext cx="292537" cy="365641"/>
          </a:xfrm>
          <a:prstGeom prst="rect">
            <a:avLst/>
          </a:prstGeom>
          <a:noFill/>
          <a:ln/>
        </p:spPr>
        <p:txBody>
          <a:bodyPr wrap="none" lIns="0" tIns="0" rIns="0" bIns="0" rtlCol="0" anchor="t"/>
          <a:lstStyle/>
          <a:p>
            <a:pPr marL="0" indent="0" algn="l">
              <a:lnSpc>
                <a:spcPts val="2300"/>
              </a:lnSpc>
              <a:buNone/>
            </a:pPr>
            <a:r>
              <a:rPr lang="en-US" sz="2300" dirty="0">
                <a:solidFill>
                  <a:srgbClr val="D4D4D1"/>
                </a:solidFill>
                <a:latin typeface="IBM Plex Sans Medium" pitchFamily="34" charset="0"/>
                <a:ea typeface="IBM Plex Sans Medium" pitchFamily="34" charset="-122"/>
                <a:cs typeface="IBM Plex Sans Medium" pitchFamily="34" charset="-120"/>
              </a:rPr>
              <a:t>2</a:t>
            </a:r>
            <a:endParaRPr lang="en-US" sz="2300" dirty="0"/>
          </a:p>
        </p:txBody>
      </p:sp>
      <p:sp>
        <p:nvSpPr>
          <p:cNvPr id="10" name="Text 7"/>
          <p:cNvSpPr/>
          <p:nvPr/>
        </p:nvSpPr>
        <p:spPr>
          <a:xfrm>
            <a:off x="1755219" y="3575804"/>
            <a:ext cx="2437924" cy="304800"/>
          </a:xfrm>
          <a:prstGeom prst="rect">
            <a:avLst/>
          </a:prstGeom>
          <a:noFill/>
          <a:ln/>
        </p:spPr>
        <p:txBody>
          <a:bodyPr wrap="none" lIns="0" tIns="0" rIns="0" bIns="0" rtlCol="0" anchor="t"/>
          <a:lstStyle/>
          <a:p>
            <a:pPr marL="0" indent="0" algn="l">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CSS3</a:t>
            </a:r>
            <a:endParaRPr lang="en-US" sz="1900" dirty="0"/>
          </a:p>
        </p:txBody>
      </p:sp>
      <p:sp>
        <p:nvSpPr>
          <p:cNvPr id="11" name="Text 8"/>
          <p:cNvSpPr/>
          <p:nvPr/>
        </p:nvSpPr>
        <p:spPr>
          <a:xfrm>
            <a:off x="1755219" y="3997523"/>
            <a:ext cx="6608683" cy="1247775"/>
          </a:xfrm>
          <a:prstGeom prst="rect">
            <a:avLst/>
          </a:prstGeom>
          <a:noFill/>
          <a:ln/>
        </p:spPr>
        <p:txBody>
          <a:bodyPr wrap="square" lIns="0" tIns="0" rIns="0" bIns="0" rtlCol="0" anchor="t"/>
          <a:lstStyle/>
          <a:p>
            <a:pPr marL="0" indent="0" algn="l">
              <a:lnSpc>
                <a:spcPts val="2450"/>
              </a:lnSpc>
              <a:buNone/>
            </a:pPr>
            <a:r>
              <a:rPr lang="en-US" sz="1500" dirty="0">
                <a:solidFill>
                  <a:srgbClr val="D4D4D1"/>
                </a:solidFill>
                <a:latin typeface="Roboto" pitchFamily="34" charset="0"/>
                <a:ea typeface="Roboto" pitchFamily="34" charset="-122"/>
                <a:cs typeface="Roboto" pitchFamily="34" charset="-120"/>
              </a:rPr>
              <a:t>Styled the timer with a clean, modern aesthetic. Leveraged CSS3 features like Flexbox and Grid for responsive design, ensuring fluid adaptation to different screen sizes. Custom fonts and subtle animations were applied for an enhanced user interface.</a:t>
            </a:r>
            <a:endParaRPr lang="en-US" sz="1500" dirty="0"/>
          </a:p>
        </p:txBody>
      </p:sp>
      <p:sp>
        <p:nvSpPr>
          <p:cNvPr id="12" name="Shape 9"/>
          <p:cNvSpPr/>
          <p:nvPr/>
        </p:nvSpPr>
        <p:spPr>
          <a:xfrm>
            <a:off x="780098" y="5635347"/>
            <a:ext cx="780098" cy="2059543"/>
          </a:xfrm>
          <a:prstGeom prst="roundRect">
            <a:avLst>
              <a:gd name="adj" fmla="val 360035"/>
            </a:avLst>
          </a:prstGeom>
          <a:solidFill>
            <a:srgbClr val="484B51"/>
          </a:solidFill>
          <a:ln/>
        </p:spPr>
      </p:sp>
      <p:sp>
        <p:nvSpPr>
          <p:cNvPr id="13" name="Text 10"/>
          <p:cNvSpPr/>
          <p:nvPr/>
        </p:nvSpPr>
        <p:spPr>
          <a:xfrm>
            <a:off x="1023818" y="6482239"/>
            <a:ext cx="292537" cy="365641"/>
          </a:xfrm>
          <a:prstGeom prst="rect">
            <a:avLst/>
          </a:prstGeom>
          <a:noFill/>
          <a:ln/>
        </p:spPr>
        <p:txBody>
          <a:bodyPr wrap="none" lIns="0" tIns="0" rIns="0" bIns="0" rtlCol="0" anchor="t"/>
          <a:lstStyle/>
          <a:p>
            <a:pPr marL="0" indent="0" algn="l">
              <a:lnSpc>
                <a:spcPts val="2300"/>
              </a:lnSpc>
              <a:buNone/>
            </a:pPr>
            <a:r>
              <a:rPr lang="en-US" sz="2300" dirty="0">
                <a:solidFill>
                  <a:srgbClr val="D4D4D1"/>
                </a:solidFill>
                <a:latin typeface="IBM Plex Sans Medium" pitchFamily="34" charset="0"/>
                <a:ea typeface="IBM Plex Sans Medium" pitchFamily="34" charset="-122"/>
                <a:cs typeface="IBM Plex Sans Medium" pitchFamily="34" charset="-120"/>
              </a:rPr>
              <a:t>3</a:t>
            </a:r>
            <a:endParaRPr lang="en-US" sz="2300" dirty="0"/>
          </a:p>
        </p:txBody>
      </p:sp>
      <p:sp>
        <p:nvSpPr>
          <p:cNvPr id="14" name="Text 11"/>
          <p:cNvSpPr/>
          <p:nvPr/>
        </p:nvSpPr>
        <p:spPr>
          <a:xfrm>
            <a:off x="1755219" y="5830372"/>
            <a:ext cx="2437924" cy="304800"/>
          </a:xfrm>
          <a:prstGeom prst="rect">
            <a:avLst/>
          </a:prstGeom>
          <a:noFill/>
          <a:ln/>
        </p:spPr>
        <p:txBody>
          <a:bodyPr wrap="none" lIns="0" tIns="0" rIns="0" bIns="0" rtlCol="0" anchor="t"/>
          <a:lstStyle/>
          <a:p>
            <a:pPr marL="0" indent="0" algn="l">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JavaScript</a:t>
            </a:r>
            <a:endParaRPr lang="en-US" sz="1900" dirty="0"/>
          </a:p>
        </p:txBody>
      </p:sp>
      <p:sp>
        <p:nvSpPr>
          <p:cNvPr id="15" name="Text 12"/>
          <p:cNvSpPr/>
          <p:nvPr/>
        </p:nvSpPr>
        <p:spPr>
          <a:xfrm>
            <a:off x="1755219" y="6252091"/>
            <a:ext cx="6608683" cy="1247775"/>
          </a:xfrm>
          <a:prstGeom prst="rect">
            <a:avLst/>
          </a:prstGeom>
          <a:noFill/>
          <a:ln/>
        </p:spPr>
        <p:txBody>
          <a:bodyPr wrap="square" lIns="0" tIns="0" rIns="0" bIns="0" rtlCol="0" anchor="t"/>
          <a:lstStyle/>
          <a:p>
            <a:pPr marL="0" indent="0" algn="l">
              <a:lnSpc>
                <a:spcPts val="2450"/>
              </a:lnSpc>
              <a:buNone/>
            </a:pPr>
            <a:r>
              <a:rPr lang="en-US" sz="1500" dirty="0">
                <a:solidFill>
                  <a:srgbClr val="D4D4D1"/>
                </a:solidFill>
                <a:latin typeface="Roboto" pitchFamily="34" charset="0"/>
                <a:ea typeface="Roboto" pitchFamily="34" charset="-122"/>
                <a:cs typeface="Roboto" pitchFamily="34" charset="-120"/>
              </a:rPr>
              <a:t>Implemented the core logic for the countdown functionality. This included handling user input, managing timer states (running, paused, stopped), updating the display in real-time, and controlling the start, pause, and reset actions. Event listeners were crucial for user interaction.</a:t>
            </a:r>
            <a:endParaRPr lang="en-US" sz="1500" dirty="0"/>
          </a:p>
        </p:txBody>
      </p:sp>
      <p:sp>
        <p:nvSpPr>
          <p:cNvPr id="17" name="TextBox 5">
            <a:extLst>
              <a:ext uri="{FF2B5EF4-FFF2-40B4-BE49-F238E27FC236}">
                <a16:creationId xmlns:a16="http://schemas.microsoft.com/office/drawing/2014/main" id="{59377051-6EEC-1EC6-7410-46225BD57F7A}"/>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NO.4</a:t>
            </a:r>
            <a:endParaRPr lang="en-00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834295" y="969407"/>
            <a:ext cx="4961811" cy="620078"/>
          </a:xfrm>
          <a:prstGeom prst="rect">
            <a:avLst/>
          </a:prstGeom>
          <a:noFill/>
          <a:ln/>
        </p:spPr>
        <p:txBody>
          <a:bodyPr wrap="none" lIns="0" tIns="0" rIns="0" bIns="0" rtlCol="0" anchor="t"/>
          <a:lstStyle/>
          <a:p>
            <a:pPr marL="0" indent="0" algn="ctr">
              <a:lnSpc>
                <a:spcPts val="4850"/>
              </a:lnSpc>
              <a:buNone/>
            </a:pPr>
            <a:r>
              <a:rPr lang="en-US" sz="3900" dirty="0">
                <a:solidFill>
                  <a:srgbClr val="F3F3F2"/>
                </a:solidFill>
                <a:latin typeface="IBM Plex Sans Medium" pitchFamily="34" charset="0"/>
                <a:ea typeface="IBM Plex Sans Medium" pitchFamily="34" charset="-122"/>
                <a:cs typeface="IBM Plex Sans Medium" pitchFamily="34" charset="-120"/>
              </a:rPr>
              <a:t>Data </a:t>
            </a:r>
            <a:r>
              <a:rPr lang="en-US" sz="3900" dirty="0">
                <a:solidFill>
                  <a:srgbClr val="FFBC8F"/>
                </a:solidFill>
                <a:latin typeface="IBM Plex Sans Medium" pitchFamily="34" charset="0"/>
                <a:ea typeface="IBM Plex Sans Medium" pitchFamily="34" charset="-122"/>
                <a:cs typeface="IBM Plex Sans Medium" pitchFamily="34" charset="-120"/>
              </a:rPr>
              <a:t>Persistence</a:t>
            </a:r>
            <a:endParaRPr lang="en-US" sz="3900" dirty="0"/>
          </a:p>
        </p:txBody>
      </p:sp>
      <p:sp>
        <p:nvSpPr>
          <p:cNvPr id="3" name="Text 1"/>
          <p:cNvSpPr/>
          <p:nvPr/>
        </p:nvSpPr>
        <p:spPr>
          <a:xfrm>
            <a:off x="793790" y="2065734"/>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To enhance user experience and ensure continuity, we integrated </a:t>
            </a:r>
            <a:r>
              <a:rPr lang="en-US" sz="1550" b="1" dirty="0">
                <a:solidFill>
                  <a:srgbClr val="D4D4D1"/>
                </a:solidFill>
                <a:latin typeface="Roboto" pitchFamily="34" charset="0"/>
                <a:ea typeface="Roboto" pitchFamily="34" charset="-122"/>
                <a:cs typeface="Roboto" pitchFamily="34" charset="-120"/>
              </a:rPr>
              <a:t>LocalStorage</a:t>
            </a:r>
            <a:r>
              <a:rPr lang="en-US" sz="1550" dirty="0">
                <a:solidFill>
                  <a:srgbClr val="D4D4D1"/>
                </a:solidFill>
                <a:latin typeface="Roboto" pitchFamily="34" charset="0"/>
                <a:ea typeface="Roboto" pitchFamily="34" charset="-122"/>
                <a:cs typeface="Roboto" pitchFamily="34" charset="-120"/>
              </a:rPr>
              <a:t> to manage user preferences. This client-side web storage object allows JavaScript to store and retrieve data directly in the user's browser, eliminating the need for a server-side database.</a:t>
            </a:r>
            <a:endParaRPr lang="en-US" sz="1550" dirty="0"/>
          </a:p>
        </p:txBody>
      </p:sp>
      <p:sp>
        <p:nvSpPr>
          <p:cNvPr id="4" name="Text 2"/>
          <p:cNvSpPr/>
          <p:nvPr/>
        </p:nvSpPr>
        <p:spPr>
          <a:xfrm>
            <a:off x="793790" y="3514487"/>
            <a:ext cx="7632025"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D4D4D1"/>
                </a:solidFill>
                <a:latin typeface="Roboto" pitchFamily="34" charset="0"/>
                <a:ea typeface="Roboto" pitchFamily="34" charset="-122"/>
                <a:cs typeface="Roboto" pitchFamily="34" charset="-120"/>
              </a:rPr>
              <a:t>Saving State:</a:t>
            </a:r>
            <a:r>
              <a:rPr lang="en-US" sz="1550" dirty="0">
                <a:solidFill>
                  <a:srgbClr val="D4D4D1"/>
                </a:solidFill>
                <a:latin typeface="Roboto" pitchFamily="34" charset="0"/>
                <a:ea typeface="Roboto" pitchFamily="34" charset="-122"/>
                <a:cs typeface="Roboto" pitchFamily="34" charset="-120"/>
              </a:rPr>
              <a:t> The last-set timer duration (hours, minutes, seconds) is saved automatically. This means if a user closes their browser or refreshes the page, their previous timer settings are reloaded upon reopening, saving them time and effort.</a:t>
            </a:r>
            <a:endParaRPr lang="en-US" sz="1550" dirty="0"/>
          </a:p>
        </p:txBody>
      </p:sp>
      <p:sp>
        <p:nvSpPr>
          <p:cNvPr id="5" name="Text 3"/>
          <p:cNvSpPr/>
          <p:nvPr/>
        </p:nvSpPr>
        <p:spPr>
          <a:xfrm>
            <a:off x="793790" y="4536519"/>
            <a:ext cx="7632025"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D4D4D1"/>
                </a:solidFill>
                <a:latin typeface="Roboto" pitchFamily="34" charset="0"/>
                <a:ea typeface="Roboto" pitchFamily="34" charset="-122"/>
                <a:cs typeface="Roboto" pitchFamily="34" charset="-120"/>
              </a:rPr>
              <a:t>Lightweight Solution:</a:t>
            </a:r>
            <a:r>
              <a:rPr lang="en-US" sz="1550" dirty="0">
                <a:solidFill>
                  <a:srgbClr val="D4D4D1"/>
                </a:solidFill>
                <a:latin typeface="Roboto" pitchFamily="34" charset="0"/>
                <a:ea typeface="Roboto" pitchFamily="34" charset="-122"/>
                <a:cs typeface="Roboto" pitchFamily="34" charset="-120"/>
              </a:rPr>
              <a:t> Utilising LocalStorage keeps the application extremely lightweight and self-contained. It avoids the complexity and overhead of backend servers, making the deployment and maintenance much simpler.</a:t>
            </a:r>
            <a:endParaRPr lang="en-US" sz="1550" dirty="0"/>
          </a:p>
        </p:txBody>
      </p:sp>
      <p:sp>
        <p:nvSpPr>
          <p:cNvPr id="6" name="Text 4"/>
          <p:cNvSpPr/>
          <p:nvPr/>
        </p:nvSpPr>
        <p:spPr>
          <a:xfrm>
            <a:off x="793790" y="5558552"/>
            <a:ext cx="7632025"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D4D4D1"/>
                </a:solidFill>
                <a:latin typeface="Roboto" pitchFamily="34" charset="0"/>
                <a:ea typeface="Roboto" pitchFamily="34" charset="-122"/>
                <a:cs typeface="Roboto" pitchFamily="34" charset="-120"/>
              </a:rPr>
              <a:t>Enhanced Usability:</a:t>
            </a:r>
            <a:r>
              <a:rPr lang="en-US" sz="1550" dirty="0">
                <a:solidFill>
                  <a:srgbClr val="D4D4D1"/>
                </a:solidFill>
                <a:latin typeface="Roboto" pitchFamily="34" charset="0"/>
                <a:ea typeface="Roboto" pitchFamily="34" charset="-122"/>
                <a:cs typeface="Roboto" pitchFamily="34" charset="-120"/>
              </a:rPr>
              <a:t> This feature provides a seamless user experience, as users do not need to re-enter their preferred timer values repeatedly. It contributes significantly to the application's overall convenience and efficiency.</a:t>
            </a:r>
            <a:endParaRPr lang="en-US" sz="1550" dirty="0"/>
          </a:p>
        </p:txBody>
      </p:sp>
      <p:pic>
        <p:nvPicPr>
          <p:cNvPr id="7" name="Image 0" descr="preencoded.png"/>
          <p:cNvPicPr>
            <a:picLocks noChangeAspect="1"/>
          </p:cNvPicPr>
          <p:nvPr/>
        </p:nvPicPr>
        <p:blipFill>
          <a:blip r:embed="rId3"/>
          <a:stretch>
            <a:fillRect/>
          </a:stretch>
        </p:blipFill>
        <p:spPr>
          <a:xfrm>
            <a:off x="8917543" y="2110383"/>
            <a:ext cx="4926568" cy="4926568"/>
          </a:xfrm>
          <a:prstGeom prst="rect">
            <a:avLst/>
          </a:prstGeom>
        </p:spPr>
      </p:pic>
      <p:sp>
        <p:nvSpPr>
          <p:cNvPr id="8" name="TextBox 5">
            <a:extLst>
              <a:ext uri="{FF2B5EF4-FFF2-40B4-BE49-F238E27FC236}">
                <a16:creationId xmlns:a16="http://schemas.microsoft.com/office/drawing/2014/main" id="{9693B92F-4600-32D5-1ADA-B38C4BD8AD40}"/>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NO.5</a:t>
            </a:r>
            <a:endParaRPr lang="en-00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00895"/>
          </a:xfrm>
          <a:prstGeom prst="rect">
            <a:avLst/>
          </a:prstGeom>
        </p:spPr>
      </p:pic>
      <p:sp>
        <p:nvSpPr>
          <p:cNvPr id="3" name="Text 0"/>
          <p:cNvSpPr/>
          <p:nvPr/>
        </p:nvSpPr>
        <p:spPr>
          <a:xfrm>
            <a:off x="4914305" y="2929176"/>
            <a:ext cx="4801791" cy="600194"/>
          </a:xfrm>
          <a:prstGeom prst="rect">
            <a:avLst/>
          </a:prstGeom>
          <a:noFill/>
          <a:ln/>
        </p:spPr>
        <p:txBody>
          <a:bodyPr wrap="none" lIns="0" tIns="0" rIns="0" bIns="0" rtlCol="0" anchor="t"/>
          <a:lstStyle/>
          <a:p>
            <a:pPr marL="0" indent="0" algn="ctr">
              <a:lnSpc>
                <a:spcPts val="4700"/>
              </a:lnSpc>
              <a:buNone/>
            </a:pPr>
            <a:r>
              <a:rPr lang="en-US" sz="3750" dirty="0">
                <a:solidFill>
                  <a:srgbClr val="FFBC8F"/>
                </a:solidFill>
                <a:latin typeface="IBM Plex Sans Medium" pitchFamily="34" charset="0"/>
                <a:ea typeface="IBM Plex Sans Medium" pitchFamily="34" charset="-122"/>
                <a:cs typeface="IBM Plex Sans Medium" pitchFamily="34" charset="-120"/>
              </a:rPr>
              <a:t>Key Enhancements</a:t>
            </a:r>
            <a:endParaRPr lang="en-US" sz="3750" dirty="0"/>
          </a:p>
        </p:txBody>
      </p:sp>
      <p:pic>
        <p:nvPicPr>
          <p:cNvPr id="4" name="Image 1" descr="preencoded.png"/>
          <p:cNvPicPr>
            <a:picLocks noChangeAspect="1"/>
          </p:cNvPicPr>
          <p:nvPr/>
        </p:nvPicPr>
        <p:blipFill>
          <a:blip r:embed="rId4"/>
          <a:stretch>
            <a:fillRect/>
          </a:stretch>
        </p:blipFill>
        <p:spPr>
          <a:xfrm>
            <a:off x="768191" y="3817382"/>
            <a:ext cx="480179" cy="480179"/>
          </a:xfrm>
          <a:prstGeom prst="rect">
            <a:avLst/>
          </a:prstGeom>
        </p:spPr>
      </p:pic>
      <p:sp>
        <p:nvSpPr>
          <p:cNvPr id="5" name="Text 1"/>
          <p:cNvSpPr/>
          <p:nvPr/>
        </p:nvSpPr>
        <p:spPr>
          <a:xfrm>
            <a:off x="768191" y="4537591"/>
            <a:ext cx="2400895" cy="300157"/>
          </a:xfrm>
          <a:prstGeom prst="rect">
            <a:avLst/>
          </a:prstGeom>
          <a:noFill/>
          <a:ln/>
        </p:spPr>
        <p:txBody>
          <a:bodyPr wrap="none" lIns="0" tIns="0" rIns="0" bIns="0" rtlCol="0" anchor="t"/>
          <a:lstStyle/>
          <a:p>
            <a:pPr marL="0" indent="0" algn="l">
              <a:lnSpc>
                <a:spcPts val="2350"/>
              </a:lnSpc>
              <a:buNone/>
            </a:pPr>
            <a:r>
              <a:rPr lang="en-US" sz="1850" dirty="0">
                <a:solidFill>
                  <a:srgbClr val="D4D4D1"/>
                </a:solidFill>
                <a:latin typeface="IBM Plex Sans Medium" pitchFamily="34" charset="0"/>
                <a:ea typeface="IBM Plex Sans Medium" pitchFamily="34" charset="-122"/>
                <a:cs typeface="IBM Plex Sans Medium" pitchFamily="34" charset="-120"/>
              </a:rPr>
              <a:t>Audible Notifications</a:t>
            </a:r>
            <a:endParaRPr lang="en-US" sz="1850" dirty="0"/>
          </a:p>
        </p:txBody>
      </p:sp>
      <p:sp>
        <p:nvSpPr>
          <p:cNvPr id="6" name="Text 2"/>
          <p:cNvSpPr/>
          <p:nvPr/>
        </p:nvSpPr>
        <p:spPr>
          <a:xfrm>
            <a:off x="768191" y="4952881"/>
            <a:ext cx="6426994" cy="614363"/>
          </a:xfrm>
          <a:prstGeom prst="rect">
            <a:avLst/>
          </a:prstGeom>
          <a:noFill/>
          <a:ln/>
        </p:spPr>
        <p:txBody>
          <a:bodyPr wrap="square" lIns="0" tIns="0" rIns="0" bIns="0" rtlCol="0" anchor="t"/>
          <a:lstStyle/>
          <a:p>
            <a:pPr marL="0" indent="0" algn="l">
              <a:lnSpc>
                <a:spcPts val="2400"/>
              </a:lnSpc>
              <a:buNone/>
            </a:pPr>
            <a:r>
              <a:rPr lang="en-US" sz="1500" dirty="0">
                <a:solidFill>
                  <a:srgbClr val="D4D4D1"/>
                </a:solidFill>
                <a:latin typeface="Roboto" pitchFamily="34" charset="0"/>
                <a:ea typeface="Roboto" pitchFamily="34" charset="-122"/>
                <a:cs typeface="Roboto" pitchFamily="34" charset="-120"/>
              </a:rPr>
              <a:t>The timer emits a clear sound notification upon completion, ensuring users are alerted even if they are not actively watching the screen.</a:t>
            </a:r>
            <a:endParaRPr lang="en-US" sz="1500" dirty="0"/>
          </a:p>
        </p:txBody>
      </p:sp>
      <p:pic>
        <p:nvPicPr>
          <p:cNvPr id="7" name="Image 2" descr="preencoded.png"/>
          <p:cNvPicPr>
            <a:picLocks noChangeAspect="1"/>
          </p:cNvPicPr>
          <p:nvPr/>
        </p:nvPicPr>
        <p:blipFill>
          <a:blip r:embed="rId5"/>
          <a:stretch>
            <a:fillRect/>
          </a:stretch>
        </p:blipFill>
        <p:spPr>
          <a:xfrm>
            <a:off x="7435215" y="3817382"/>
            <a:ext cx="480179" cy="480179"/>
          </a:xfrm>
          <a:prstGeom prst="rect">
            <a:avLst/>
          </a:prstGeom>
        </p:spPr>
      </p:pic>
      <p:sp>
        <p:nvSpPr>
          <p:cNvPr id="8" name="Text 3"/>
          <p:cNvSpPr/>
          <p:nvPr/>
        </p:nvSpPr>
        <p:spPr>
          <a:xfrm>
            <a:off x="7435215" y="4537591"/>
            <a:ext cx="2400895" cy="300157"/>
          </a:xfrm>
          <a:prstGeom prst="rect">
            <a:avLst/>
          </a:prstGeom>
          <a:noFill/>
          <a:ln/>
        </p:spPr>
        <p:txBody>
          <a:bodyPr wrap="none" lIns="0" tIns="0" rIns="0" bIns="0" rtlCol="0" anchor="t"/>
          <a:lstStyle/>
          <a:p>
            <a:pPr marL="0" indent="0" algn="l">
              <a:lnSpc>
                <a:spcPts val="2350"/>
              </a:lnSpc>
              <a:buNone/>
            </a:pPr>
            <a:r>
              <a:rPr lang="en-US" sz="1850" dirty="0">
                <a:solidFill>
                  <a:srgbClr val="D4D4D1"/>
                </a:solidFill>
                <a:latin typeface="IBM Plex Sans Medium" pitchFamily="34" charset="0"/>
                <a:ea typeface="IBM Plex Sans Medium" pitchFamily="34" charset="-122"/>
                <a:cs typeface="IBM Plex Sans Medium" pitchFamily="34" charset="-120"/>
              </a:rPr>
              <a:t>Quick Restart</a:t>
            </a:r>
            <a:endParaRPr lang="en-US" sz="1850" dirty="0"/>
          </a:p>
        </p:txBody>
      </p:sp>
      <p:sp>
        <p:nvSpPr>
          <p:cNvPr id="9" name="Text 4"/>
          <p:cNvSpPr/>
          <p:nvPr/>
        </p:nvSpPr>
        <p:spPr>
          <a:xfrm>
            <a:off x="7435215" y="4952881"/>
            <a:ext cx="6426994" cy="614363"/>
          </a:xfrm>
          <a:prstGeom prst="rect">
            <a:avLst/>
          </a:prstGeom>
          <a:noFill/>
          <a:ln/>
        </p:spPr>
        <p:txBody>
          <a:bodyPr wrap="square" lIns="0" tIns="0" rIns="0" bIns="0" rtlCol="0" anchor="t"/>
          <a:lstStyle/>
          <a:p>
            <a:pPr marL="0" indent="0" algn="l">
              <a:lnSpc>
                <a:spcPts val="2400"/>
              </a:lnSpc>
              <a:buNone/>
            </a:pPr>
            <a:r>
              <a:rPr lang="en-US" sz="1500" dirty="0">
                <a:solidFill>
                  <a:srgbClr val="D4D4D1"/>
                </a:solidFill>
                <a:latin typeface="Roboto" pitchFamily="34" charset="0"/>
                <a:ea typeface="Roboto" pitchFamily="34" charset="-122"/>
                <a:cs typeface="Roboto" pitchFamily="34" charset="-120"/>
              </a:rPr>
              <a:t>A dedicated button allows users to quickly restart the timer with the previously set duration, ideal for repetitive tasks or intervals.</a:t>
            </a:r>
            <a:endParaRPr lang="en-US" sz="1500" dirty="0"/>
          </a:p>
        </p:txBody>
      </p:sp>
      <p:pic>
        <p:nvPicPr>
          <p:cNvPr id="10" name="Image 3" descr="preencoded.png"/>
          <p:cNvPicPr>
            <a:picLocks noChangeAspect="1"/>
          </p:cNvPicPr>
          <p:nvPr/>
        </p:nvPicPr>
        <p:blipFill>
          <a:blip r:embed="rId6"/>
          <a:stretch>
            <a:fillRect/>
          </a:stretch>
        </p:blipFill>
        <p:spPr>
          <a:xfrm>
            <a:off x="768191" y="5951339"/>
            <a:ext cx="480179" cy="480179"/>
          </a:xfrm>
          <a:prstGeom prst="rect">
            <a:avLst/>
          </a:prstGeom>
        </p:spPr>
      </p:pic>
      <p:sp>
        <p:nvSpPr>
          <p:cNvPr id="11" name="Text 5"/>
          <p:cNvSpPr/>
          <p:nvPr/>
        </p:nvSpPr>
        <p:spPr>
          <a:xfrm>
            <a:off x="768191" y="6671548"/>
            <a:ext cx="2400895" cy="300157"/>
          </a:xfrm>
          <a:prstGeom prst="rect">
            <a:avLst/>
          </a:prstGeom>
          <a:noFill/>
          <a:ln/>
        </p:spPr>
        <p:txBody>
          <a:bodyPr wrap="none" lIns="0" tIns="0" rIns="0" bIns="0" rtlCol="0" anchor="t"/>
          <a:lstStyle/>
          <a:p>
            <a:pPr marL="0" indent="0" algn="l">
              <a:lnSpc>
                <a:spcPts val="2350"/>
              </a:lnSpc>
              <a:buNone/>
            </a:pPr>
            <a:r>
              <a:rPr lang="en-US" sz="1850" dirty="0">
                <a:solidFill>
                  <a:srgbClr val="D4D4D1"/>
                </a:solidFill>
                <a:latin typeface="IBM Plex Sans Medium" pitchFamily="34" charset="0"/>
                <a:ea typeface="IBM Plex Sans Medium" pitchFamily="34" charset="-122"/>
                <a:cs typeface="IBM Plex Sans Medium" pitchFamily="34" charset="-120"/>
              </a:rPr>
              <a:t>Smooth Visuals</a:t>
            </a:r>
            <a:endParaRPr lang="en-US" sz="1850" dirty="0"/>
          </a:p>
        </p:txBody>
      </p:sp>
      <p:sp>
        <p:nvSpPr>
          <p:cNvPr id="12" name="Text 6"/>
          <p:cNvSpPr/>
          <p:nvPr/>
        </p:nvSpPr>
        <p:spPr>
          <a:xfrm>
            <a:off x="768191" y="7086838"/>
            <a:ext cx="6426994" cy="614363"/>
          </a:xfrm>
          <a:prstGeom prst="rect">
            <a:avLst/>
          </a:prstGeom>
          <a:noFill/>
          <a:ln/>
        </p:spPr>
        <p:txBody>
          <a:bodyPr wrap="square" lIns="0" tIns="0" rIns="0" bIns="0" rtlCol="0" anchor="t"/>
          <a:lstStyle/>
          <a:p>
            <a:pPr marL="0" indent="0" algn="l">
              <a:lnSpc>
                <a:spcPts val="2400"/>
              </a:lnSpc>
              <a:buNone/>
            </a:pPr>
            <a:r>
              <a:rPr lang="en-US" sz="1500" dirty="0">
                <a:solidFill>
                  <a:srgbClr val="D4D4D1"/>
                </a:solidFill>
                <a:latin typeface="Roboto" pitchFamily="34" charset="0"/>
                <a:ea typeface="Roboto" pitchFamily="34" charset="-122"/>
                <a:cs typeface="Roboto" pitchFamily="34" charset="-120"/>
              </a:rPr>
              <a:t>Subtle animations were integrated for the countdown digits, providing a visually appealing and engaging experience as time progresses.</a:t>
            </a:r>
            <a:endParaRPr lang="en-US" sz="1500" dirty="0"/>
          </a:p>
        </p:txBody>
      </p:sp>
      <p:pic>
        <p:nvPicPr>
          <p:cNvPr id="13" name="Image 4" descr="preencoded.png"/>
          <p:cNvPicPr>
            <a:picLocks noChangeAspect="1"/>
          </p:cNvPicPr>
          <p:nvPr/>
        </p:nvPicPr>
        <p:blipFill>
          <a:blip r:embed="rId7"/>
          <a:stretch>
            <a:fillRect/>
          </a:stretch>
        </p:blipFill>
        <p:spPr>
          <a:xfrm>
            <a:off x="7435215" y="5951339"/>
            <a:ext cx="480179" cy="480179"/>
          </a:xfrm>
          <a:prstGeom prst="rect">
            <a:avLst/>
          </a:prstGeom>
        </p:spPr>
      </p:pic>
      <p:sp>
        <p:nvSpPr>
          <p:cNvPr id="14" name="Text 7"/>
          <p:cNvSpPr/>
          <p:nvPr/>
        </p:nvSpPr>
        <p:spPr>
          <a:xfrm>
            <a:off x="7435215" y="6671548"/>
            <a:ext cx="2400895" cy="300157"/>
          </a:xfrm>
          <a:prstGeom prst="rect">
            <a:avLst/>
          </a:prstGeom>
          <a:noFill/>
          <a:ln/>
        </p:spPr>
        <p:txBody>
          <a:bodyPr wrap="none" lIns="0" tIns="0" rIns="0" bIns="0" rtlCol="0" anchor="t"/>
          <a:lstStyle/>
          <a:p>
            <a:pPr marL="0" indent="0" algn="l">
              <a:lnSpc>
                <a:spcPts val="2350"/>
              </a:lnSpc>
              <a:buNone/>
            </a:pPr>
            <a:r>
              <a:rPr lang="en-US" sz="1850" dirty="0">
                <a:solidFill>
                  <a:srgbClr val="D4D4D1"/>
                </a:solidFill>
                <a:latin typeface="IBM Plex Sans Medium" pitchFamily="34" charset="0"/>
                <a:ea typeface="IBM Plex Sans Medium" pitchFamily="34" charset="-122"/>
                <a:cs typeface="IBM Plex Sans Medium" pitchFamily="34" charset="-120"/>
              </a:rPr>
              <a:t>Mobile-First Design</a:t>
            </a:r>
            <a:endParaRPr lang="en-US" sz="1850" dirty="0"/>
          </a:p>
        </p:txBody>
      </p:sp>
      <p:sp>
        <p:nvSpPr>
          <p:cNvPr id="15" name="Text 8"/>
          <p:cNvSpPr/>
          <p:nvPr/>
        </p:nvSpPr>
        <p:spPr>
          <a:xfrm>
            <a:off x="7435215" y="7086838"/>
            <a:ext cx="6426994" cy="614363"/>
          </a:xfrm>
          <a:prstGeom prst="rect">
            <a:avLst/>
          </a:prstGeom>
          <a:noFill/>
          <a:ln/>
        </p:spPr>
        <p:txBody>
          <a:bodyPr wrap="square" lIns="0" tIns="0" rIns="0" bIns="0" rtlCol="0" anchor="t"/>
          <a:lstStyle/>
          <a:p>
            <a:pPr marL="0" indent="0" algn="l">
              <a:lnSpc>
                <a:spcPts val="2400"/>
              </a:lnSpc>
              <a:buNone/>
            </a:pPr>
            <a:r>
              <a:rPr lang="en-US" sz="1500" dirty="0">
                <a:solidFill>
                  <a:srgbClr val="D4D4D1"/>
                </a:solidFill>
                <a:latin typeface="Roboto" pitchFamily="34" charset="0"/>
                <a:ea typeface="Roboto" pitchFamily="34" charset="-122"/>
                <a:cs typeface="Roboto" pitchFamily="34" charset="-120"/>
              </a:rPr>
              <a:t>Prioritised mobile responsiveness from the outset, ensuring the interface is intuitive and fully functional on smartphones and tablets.</a:t>
            </a:r>
            <a:endParaRPr lang="en-US" sz="1500" dirty="0"/>
          </a:p>
        </p:txBody>
      </p:sp>
      <p:sp>
        <p:nvSpPr>
          <p:cNvPr id="16" name="TextBox 5">
            <a:extLst>
              <a:ext uri="{FF2B5EF4-FFF2-40B4-BE49-F238E27FC236}">
                <a16:creationId xmlns:a16="http://schemas.microsoft.com/office/drawing/2014/main" id="{39F08518-9697-A4DB-6F3B-6C2BCD2D3978}"/>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NO.6</a:t>
            </a:r>
            <a:endParaRPr lang="en-00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96453"/>
          </a:xfrm>
          <a:prstGeom prst="rect">
            <a:avLst/>
          </a:prstGeom>
        </p:spPr>
      </p:pic>
      <p:sp>
        <p:nvSpPr>
          <p:cNvPr id="3" name="Text 0"/>
          <p:cNvSpPr/>
          <p:nvPr/>
        </p:nvSpPr>
        <p:spPr>
          <a:xfrm>
            <a:off x="5218628" y="2557582"/>
            <a:ext cx="4193024" cy="524113"/>
          </a:xfrm>
          <a:prstGeom prst="rect">
            <a:avLst/>
          </a:prstGeom>
          <a:noFill/>
          <a:ln/>
        </p:spPr>
        <p:txBody>
          <a:bodyPr wrap="none" lIns="0" tIns="0" rIns="0" bIns="0" rtlCol="0" anchor="t"/>
          <a:lstStyle/>
          <a:p>
            <a:pPr marL="0" indent="0" algn="ctr">
              <a:lnSpc>
                <a:spcPts val="4100"/>
              </a:lnSpc>
              <a:buNone/>
            </a:pPr>
            <a:r>
              <a:rPr lang="en-US" sz="3300" dirty="0">
                <a:solidFill>
                  <a:srgbClr val="F3F3F2"/>
                </a:solidFill>
                <a:latin typeface="IBM Plex Sans Medium" pitchFamily="34" charset="0"/>
                <a:ea typeface="IBM Plex Sans Medium" pitchFamily="34" charset="-122"/>
                <a:cs typeface="IBM Plex Sans Medium" pitchFamily="34" charset="-120"/>
              </a:rPr>
              <a:t>Project </a:t>
            </a:r>
            <a:r>
              <a:rPr lang="en-US" sz="3300" dirty="0">
                <a:solidFill>
                  <a:srgbClr val="FFBC8F"/>
                </a:solidFill>
                <a:latin typeface="IBM Plex Sans Medium" pitchFamily="34" charset="0"/>
                <a:ea typeface="IBM Plex Sans Medium" pitchFamily="34" charset="-122"/>
                <a:cs typeface="IBM Plex Sans Medium" pitchFamily="34" charset="-120"/>
              </a:rPr>
              <a:t>Results</a:t>
            </a:r>
            <a:endParaRPr lang="en-US" sz="3300" dirty="0"/>
          </a:p>
        </p:txBody>
      </p:sp>
      <p:sp>
        <p:nvSpPr>
          <p:cNvPr id="4" name="Shape 1"/>
          <p:cNvSpPr/>
          <p:nvPr/>
        </p:nvSpPr>
        <p:spPr>
          <a:xfrm>
            <a:off x="670798" y="3333274"/>
            <a:ext cx="6560582" cy="1905476"/>
          </a:xfrm>
          <a:prstGeom prst="roundRect">
            <a:avLst>
              <a:gd name="adj" fmla="val 1320"/>
            </a:avLst>
          </a:prstGeom>
          <a:solidFill>
            <a:srgbClr val="484B51"/>
          </a:solidFill>
          <a:ln/>
        </p:spPr>
      </p:sp>
      <p:sp>
        <p:nvSpPr>
          <p:cNvPr id="5" name="Shape 2"/>
          <p:cNvSpPr/>
          <p:nvPr/>
        </p:nvSpPr>
        <p:spPr>
          <a:xfrm>
            <a:off x="838438" y="3500914"/>
            <a:ext cx="503158" cy="503158"/>
          </a:xfrm>
          <a:prstGeom prst="roundRect">
            <a:avLst>
              <a:gd name="adj" fmla="val 18171401"/>
            </a:avLst>
          </a:prstGeom>
          <a:solidFill>
            <a:srgbClr val="FFBC8F"/>
          </a:solidFill>
          <a:ln/>
        </p:spPr>
      </p:sp>
      <p:pic>
        <p:nvPicPr>
          <p:cNvPr id="6" name="Image 1" descr="preencoded.png"/>
          <p:cNvPicPr>
            <a:picLocks noChangeAspect="1"/>
          </p:cNvPicPr>
          <p:nvPr/>
        </p:nvPicPr>
        <p:blipFill>
          <a:blip r:embed="rId4"/>
          <a:stretch>
            <a:fillRect/>
          </a:stretch>
        </p:blipFill>
        <p:spPr>
          <a:xfrm>
            <a:off x="976789" y="3610928"/>
            <a:ext cx="226338" cy="283012"/>
          </a:xfrm>
          <a:prstGeom prst="rect">
            <a:avLst/>
          </a:prstGeom>
        </p:spPr>
      </p:pic>
      <p:sp>
        <p:nvSpPr>
          <p:cNvPr id="7" name="Text 3"/>
          <p:cNvSpPr/>
          <p:nvPr/>
        </p:nvSpPr>
        <p:spPr>
          <a:xfrm>
            <a:off x="838438" y="4171712"/>
            <a:ext cx="2096453" cy="262057"/>
          </a:xfrm>
          <a:prstGeom prst="rect">
            <a:avLst/>
          </a:prstGeom>
          <a:noFill/>
          <a:ln/>
        </p:spPr>
        <p:txBody>
          <a:bodyPr wrap="none" lIns="0" tIns="0" rIns="0" bIns="0" rtlCol="0" anchor="t"/>
          <a:lstStyle/>
          <a:p>
            <a:pPr marL="0" indent="0" algn="l">
              <a:lnSpc>
                <a:spcPts val="2050"/>
              </a:lnSpc>
              <a:buNone/>
            </a:pPr>
            <a:r>
              <a:rPr lang="en-US" sz="1650" dirty="0">
                <a:solidFill>
                  <a:srgbClr val="D4D4D1"/>
                </a:solidFill>
                <a:latin typeface="IBM Plex Sans Medium" pitchFamily="34" charset="0"/>
                <a:ea typeface="IBM Plex Sans Medium" pitchFamily="34" charset="-122"/>
                <a:cs typeface="IBM Plex Sans Medium" pitchFamily="34" charset="-120"/>
              </a:rPr>
              <a:t>Operational Web App</a:t>
            </a:r>
            <a:endParaRPr lang="en-US" sz="1650" dirty="0"/>
          </a:p>
        </p:txBody>
      </p:sp>
      <p:sp>
        <p:nvSpPr>
          <p:cNvPr id="8" name="Text 4"/>
          <p:cNvSpPr/>
          <p:nvPr/>
        </p:nvSpPr>
        <p:spPr>
          <a:xfrm>
            <a:off x="838438" y="4534376"/>
            <a:ext cx="6225302" cy="536734"/>
          </a:xfrm>
          <a:prstGeom prst="rect">
            <a:avLst/>
          </a:prstGeom>
          <a:noFill/>
          <a:ln/>
        </p:spPr>
        <p:txBody>
          <a:bodyPr wrap="square" lIns="0" tIns="0" rIns="0" bIns="0" rtlCol="0" anchor="t"/>
          <a:lstStyle/>
          <a:p>
            <a:pPr marL="0" indent="0" algn="l">
              <a:lnSpc>
                <a:spcPts val="2100"/>
              </a:lnSpc>
              <a:buNone/>
            </a:pPr>
            <a:r>
              <a:rPr lang="en-US" sz="1300" dirty="0">
                <a:solidFill>
                  <a:srgbClr val="D4D4D1"/>
                </a:solidFill>
                <a:latin typeface="Roboto" pitchFamily="34" charset="0"/>
                <a:ea typeface="Roboto" pitchFamily="34" charset="-122"/>
                <a:cs typeface="Roboto" pitchFamily="34" charset="-120"/>
              </a:rPr>
              <a:t>Successfully developed and deployed a fully functional Countdown Timer Web Application, accessible via any modern web browser.</a:t>
            </a:r>
            <a:endParaRPr lang="en-US" sz="1300" dirty="0"/>
          </a:p>
        </p:txBody>
      </p:sp>
      <p:sp>
        <p:nvSpPr>
          <p:cNvPr id="9" name="Shape 5"/>
          <p:cNvSpPr/>
          <p:nvPr/>
        </p:nvSpPr>
        <p:spPr>
          <a:xfrm>
            <a:off x="7399020" y="3333274"/>
            <a:ext cx="6560582" cy="1905476"/>
          </a:xfrm>
          <a:prstGeom prst="roundRect">
            <a:avLst>
              <a:gd name="adj" fmla="val 1320"/>
            </a:avLst>
          </a:prstGeom>
          <a:solidFill>
            <a:srgbClr val="484B51"/>
          </a:solidFill>
          <a:ln/>
        </p:spPr>
      </p:sp>
      <p:sp>
        <p:nvSpPr>
          <p:cNvPr id="10" name="Shape 6"/>
          <p:cNvSpPr/>
          <p:nvPr/>
        </p:nvSpPr>
        <p:spPr>
          <a:xfrm>
            <a:off x="7566660" y="3500914"/>
            <a:ext cx="503158" cy="503158"/>
          </a:xfrm>
          <a:prstGeom prst="roundRect">
            <a:avLst>
              <a:gd name="adj" fmla="val 18171401"/>
            </a:avLst>
          </a:prstGeom>
          <a:solidFill>
            <a:srgbClr val="FFBC8F"/>
          </a:solidFill>
          <a:ln/>
        </p:spPr>
      </p:sp>
      <p:pic>
        <p:nvPicPr>
          <p:cNvPr id="11" name="Image 2" descr="preencoded.png"/>
          <p:cNvPicPr>
            <a:picLocks noChangeAspect="1"/>
          </p:cNvPicPr>
          <p:nvPr/>
        </p:nvPicPr>
        <p:blipFill>
          <a:blip r:embed="rId5"/>
          <a:stretch>
            <a:fillRect/>
          </a:stretch>
        </p:blipFill>
        <p:spPr>
          <a:xfrm>
            <a:off x="7705011" y="3610928"/>
            <a:ext cx="226338" cy="283012"/>
          </a:xfrm>
          <a:prstGeom prst="rect">
            <a:avLst/>
          </a:prstGeom>
        </p:spPr>
      </p:pic>
      <p:sp>
        <p:nvSpPr>
          <p:cNvPr id="12" name="Text 7"/>
          <p:cNvSpPr/>
          <p:nvPr/>
        </p:nvSpPr>
        <p:spPr>
          <a:xfrm>
            <a:off x="7566660" y="4171712"/>
            <a:ext cx="2096453" cy="262057"/>
          </a:xfrm>
          <a:prstGeom prst="rect">
            <a:avLst/>
          </a:prstGeom>
          <a:noFill/>
          <a:ln/>
        </p:spPr>
        <p:txBody>
          <a:bodyPr wrap="none" lIns="0" tIns="0" rIns="0" bIns="0" rtlCol="0" anchor="t"/>
          <a:lstStyle/>
          <a:p>
            <a:pPr marL="0" indent="0" algn="l">
              <a:lnSpc>
                <a:spcPts val="2050"/>
              </a:lnSpc>
              <a:buNone/>
            </a:pPr>
            <a:r>
              <a:rPr lang="en-US" sz="1650" dirty="0">
                <a:solidFill>
                  <a:srgbClr val="D4D4D1"/>
                </a:solidFill>
                <a:latin typeface="IBM Plex Sans Medium" pitchFamily="34" charset="0"/>
                <a:ea typeface="IBM Plex Sans Medium" pitchFamily="34" charset="-122"/>
                <a:cs typeface="IBM Plex Sans Medium" pitchFamily="34" charset="-120"/>
              </a:rPr>
              <a:t>Custom Time Input</a:t>
            </a:r>
            <a:endParaRPr lang="en-US" sz="1650" dirty="0"/>
          </a:p>
        </p:txBody>
      </p:sp>
      <p:sp>
        <p:nvSpPr>
          <p:cNvPr id="13" name="Text 8"/>
          <p:cNvSpPr/>
          <p:nvPr/>
        </p:nvSpPr>
        <p:spPr>
          <a:xfrm>
            <a:off x="7566660" y="4534376"/>
            <a:ext cx="6225302" cy="536734"/>
          </a:xfrm>
          <a:prstGeom prst="rect">
            <a:avLst/>
          </a:prstGeom>
          <a:noFill/>
          <a:ln/>
        </p:spPr>
        <p:txBody>
          <a:bodyPr wrap="square" lIns="0" tIns="0" rIns="0" bIns="0" rtlCol="0" anchor="t"/>
          <a:lstStyle/>
          <a:p>
            <a:pPr marL="0" indent="0" algn="l">
              <a:lnSpc>
                <a:spcPts val="2100"/>
              </a:lnSpc>
              <a:buNone/>
            </a:pPr>
            <a:r>
              <a:rPr lang="en-US" sz="1300" dirty="0">
                <a:solidFill>
                  <a:srgbClr val="D4D4D1"/>
                </a:solidFill>
                <a:latin typeface="Roboto" pitchFamily="34" charset="0"/>
                <a:ea typeface="Roboto" pitchFamily="34" charset="-122"/>
                <a:cs typeface="Roboto" pitchFamily="34" charset="-120"/>
              </a:rPr>
              <a:t>Users can precisely define countdown durations in hours, minutes, and seconds through intuitive input fields.</a:t>
            </a:r>
            <a:endParaRPr lang="en-US" sz="1300" dirty="0"/>
          </a:p>
        </p:txBody>
      </p:sp>
      <p:sp>
        <p:nvSpPr>
          <p:cNvPr id="14" name="Shape 9"/>
          <p:cNvSpPr/>
          <p:nvPr/>
        </p:nvSpPr>
        <p:spPr>
          <a:xfrm>
            <a:off x="670798" y="5406390"/>
            <a:ext cx="6560582" cy="1905476"/>
          </a:xfrm>
          <a:prstGeom prst="roundRect">
            <a:avLst>
              <a:gd name="adj" fmla="val 1320"/>
            </a:avLst>
          </a:prstGeom>
          <a:solidFill>
            <a:srgbClr val="484B51"/>
          </a:solidFill>
          <a:ln/>
        </p:spPr>
      </p:sp>
      <p:sp>
        <p:nvSpPr>
          <p:cNvPr id="15" name="Shape 10"/>
          <p:cNvSpPr/>
          <p:nvPr/>
        </p:nvSpPr>
        <p:spPr>
          <a:xfrm>
            <a:off x="838438" y="5574030"/>
            <a:ext cx="503158" cy="503158"/>
          </a:xfrm>
          <a:prstGeom prst="roundRect">
            <a:avLst>
              <a:gd name="adj" fmla="val 18171401"/>
            </a:avLst>
          </a:prstGeom>
          <a:solidFill>
            <a:srgbClr val="FFBC8F"/>
          </a:solidFill>
          <a:ln/>
        </p:spPr>
      </p:sp>
      <p:pic>
        <p:nvPicPr>
          <p:cNvPr id="16" name="Image 3" descr="preencoded.png"/>
          <p:cNvPicPr>
            <a:picLocks noChangeAspect="1"/>
          </p:cNvPicPr>
          <p:nvPr/>
        </p:nvPicPr>
        <p:blipFill>
          <a:blip r:embed="rId6"/>
          <a:stretch>
            <a:fillRect/>
          </a:stretch>
        </p:blipFill>
        <p:spPr>
          <a:xfrm>
            <a:off x="976789" y="5684044"/>
            <a:ext cx="226338" cy="283012"/>
          </a:xfrm>
          <a:prstGeom prst="rect">
            <a:avLst/>
          </a:prstGeom>
        </p:spPr>
      </p:pic>
      <p:sp>
        <p:nvSpPr>
          <p:cNvPr id="17" name="Text 11"/>
          <p:cNvSpPr/>
          <p:nvPr/>
        </p:nvSpPr>
        <p:spPr>
          <a:xfrm>
            <a:off x="838438" y="6244828"/>
            <a:ext cx="2096453" cy="262057"/>
          </a:xfrm>
          <a:prstGeom prst="rect">
            <a:avLst/>
          </a:prstGeom>
          <a:noFill/>
          <a:ln/>
        </p:spPr>
        <p:txBody>
          <a:bodyPr wrap="none" lIns="0" tIns="0" rIns="0" bIns="0" rtlCol="0" anchor="t"/>
          <a:lstStyle/>
          <a:p>
            <a:pPr marL="0" indent="0" algn="l">
              <a:lnSpc>
                <a:spcPts val="2050"/>
              </a:lnSpc>
              <a:buNone/>
            </a:pPr>
            <a:r>
              <a:rPr lang="en-US" sz="1650" dirty="0">
                <a:solidFill>
                  <a:srgbClr val="D4D4D1"/>
                </a:solidFill>
                <a:latin typeface="IBM Plex Sans Medium" pitchFamily="34" charset="0"/>
                <a:ea typeface="IBM Plex Sans Medium" pitchFamily="34" charset="-122"/>
                <a:cs typeface="IBM Plex Sans Medium" pitchFamily="34" charset="-120"/>
              </a:rPr>
              <a:t>Accurate Timing</a:t>
            </a:r>
            <a:endParaRPr lang="en-US" sz="1650" dirty="0"/>
          </a:p>
        </p:txBody>
      </p:sp>
      <p:sp>
        <p:nvSpPr>
          <p:cNvPr id="18" name="Text 12"/>
          <p:cNvSpPr/>
          <p:nvPr/>
        </p:nvSpPr>
        <p:spPr>
          <a:xfrm>
            <a:off x="838438" y="6607492"/>
            <a:ext cx="6225302" cy="536734"/>
          </a:xfrm>
          <a:prstGeom prst="rect">
            <a:avLst/>
          </a:prstGeom>
          <a:noFill/>
          <a:ln/>
        </p:spPr>
        <p:txBody>
          <a:bodyPr wrap="square" lIns="0" tIns="0" rIns="0" bIns="0" rtlCol="0" anchor="t"/>
          <a:lstStyle/>
          <a:p>
            <a:pPr marL="0" indent="0" algn="l">
              <a:lnSpc>
                <a:spcPts val="2100"/>
              </a:lnSpc>
              <a:buNone/>
            </a:pPr>
            <a:r>
              <a:rPr lang="en-US" sz="1300" dirty="0">
                <a:solidFill>
                  <a:srgbClr val="D4D4D1"/>
                </a:solidFill>
                <a:latin typeface="Roboto" pitchFamily="34" charset="0"/>
                <a:ea typeface="Roboto" pitchFamily="34" charset="-122"/>
                <a:cs typeface="Roboto" pitchFamily="34" charset="-120"/>
              </a:rPr>
              <a:t>The application provides highly accurate and reliable countdown functionality, critical for time-sensitive tasks.</a:t>
            </a:r>
            <a:endParaRPr lang="en-US" sz="1300" dirty="0"/>
          </a:p>
        </p:txBody>
      </p:sp>
      <p:sp>
        <p:nvSpPr>
          <p:cNvPr id="19" name="Shape 13"/>
          <p:cNvSpPr/>
          <p:nvPr/>
        </p:nvSpPr>
        <p:spPr>
          <a:xfrm>
            <a:off x="7399020" y="5406390"/>
            <a:ext cx="6560582" cy="1905476"/>
          </a:xfrm>
          <a:prstGeom prst="roundRect">
            <a:avLst>
              <a:gd name="adj" fmla="val 1320"/>
            </a:avLst>
          </a:prstGeom>
          <a:solidFill>
            <a:srgbClr val="484B51"/>
          </a:solidFill>
          <a:ln/>
        </p:spPr>
      </p:sp>
      <p:sp>
        <p:nvSpPr>
          <p:cNvPr id="20" name="Shape 14"/>
          <p:cNvSpPr/>
          <p:nvPr/>
        </p:nvSpPr>
        <p:spPr>
          <a:xfrm>
            <a:off x="7566660" y="5574030"/>
            <a:ext cx="503158" cy="503158"/>
          </a:xfrm>
          <a:prstGeom prst="roundRect">
            <a:avLst>
              <a:gd name="adj" fmla="val 18171401"/>
            </a:avLst>
          </a:prstGeom>
          <a:solidFill>
            <a:srgbClr val="FFBC8F"/>
          </a:solidFill>
          <a:ln/>
        </p:spPr>
      </p:sp>
      <p:pic>
        <p:nvPicPr>
          <p:cNvPr id="21" name="Image 4" descr="preencoded.png"/>
          <p:cNvPicPr>
            <a:picLocks noChangeAspect="1"/>
          </p:cNvPicPr>
          <p:nvPr/>
        </p:nvPicPr>
        <p:blipFill>
          <a:blip r:embed="rId7"/>
          <a:stretch>
            <a:fillRect/>
          </a:stretch>
        </p:blipFill>
        <p:spPr>
          <a:xfrm>
            <a:off x="7705011" y="5684044"/>
            <a:ext cx="226338" cy="283012"/>
          </a:xfrm>
          <a:prstGeom prst="rect">
            <a:avLst/>
          </a:prstGeom>
        </p:spPr>
      </p:pic>
      <p:sp>
        <p:nvSpPr>
          <p:cNvPr id="22" name="Text 15"/>
          <p:cNvSpPr/>
          <p:nvPr/>
        </p:nvSpPr>
        <p:spPr>
          <a:xfrm>
            <a:off x="7566660" y="6244828"/>
            <a:ext cx="2235518" cy="262057"/>
          </a:xfrm>
          <a:prstGeom prst="rect">
            <a:avLst/>
          </a:prstGeom>
          <a:noFill/>
          <a:ln/>
        </p:spPr>
        <p:txBody>
          <a:bodyPr wrap="none" lIns="0" tIns="0" rIns="0" bIns="0" rtlCol="0" anchor="t"/>
          <a:lstStyle/>
          <a:p>
            <a:pPr marL="0" indent="0" algn="l">
              <a:lnSpc>
                <a:spcPts val="2050"/>
              </a:lnSpc>
              <a:buNone/>
            </a:pPr>
            <a:r>
              <a:rPr lang="en-US" sz="1650" dirty="0">
                <a:solidFill>
                  <a:srgbClr val="D4D4D1"/>
                </a:solidFill>
                <a:latin typeface="IBM Plex Sans Medium" pitchFamily="34" charset="0"/>
                <a:ea typeface="IBM Plex Sans Medium" pitchFamily="34" charset="-122"/>
                <a:cs typeface="IBM Plex Sans Medium" pitchFamily="34" charset="-120"/>
              </a:rPr>
              <a:t>Universal Compatibility</a:t>
            </a:r>
            <a:endParaRPr lang="en-US" sz="1650" dirty="0"/>
          </a:p>
        </p:txBody>
      </p:sp>
      <p:sp>
        <p:nvSpPr>
          <p:cNvPr id="23" name="Text 16"/>
          <p:cNvSpPr/>
          <p:nvPr/>
        </p:nvSpPr>
        <p:spPr>
          <a:xfrm>
            <a:off x="7566660" y="6607492"/>
            <a:ext cx="6225302" cy="536734"/>
          </a:xfrm>
          <a:prstGeom prst="rect">
            <a:avLst/>
          </a:prstGeom>
          <a:noFill/>
          <a:ln/>
        </p:spPr>
        <p:txBody>
          <a:bodyPr wrap="square" lIns="0" tIns="0" rIns="0" bIns="0" rtlCol="0" anchor="t"/>
          <a:lstStyle/>
          <a:p>
            <a:pPr marL="0" indent="0" algn="l">
              <a:lnSpc>
                <a:spcPts val="2100"/>
              </a:lnSpc>
              <a:buNone/>
            </a:pPr>
            <a:r>
              <a:rPr lang="en-US" sz="1300" dirty="0">
                <a:solidFill>
                  <a:srgbClr val="D4D4D1"/>
                </a:solidFill>
                <a:latin typeface="Roboto" pitchFamily="34" charset="0"/>
                <a:ea typeface="Roboto" pitchFamily="34" charset="-122"/>
                <a:cs typeface="Roboto" pitchFamily="34" charset="-120"/>
              </a:rPr>
              <a:t>The timer performs seamlessly across a wide range of devices, including desktops, laptops, tablets, and smartphones.</a:t>
            </a:r>
            <a:endParaRPr lang="en-US" sz="1300" dirty="0"/>
          </a:p>
        </p:txBody>
      </p:sp>
      <p:sp>
        <p:nvSpPr>
          <p:cNvPr id="24" name="Text 17"/>
          <p:cNvSpPr/>
          <p:nvPr/>
        </p:nvSpPr>
        <p:spPr>
          <a:xfrm>
            <a:off x="670798" y="7500461"/>
            <a:ext cx="13288804" cy="268367"/>
          </a:xfrm>
          <a:prstGeom prst="rect">
            <a:avLst/>
          </a:prstGeom>
          <a:noFill/>
          <a:ln/>
        </p:spPr>
        <p:txBody>
          <a:bodyPr wrap="none" lIns="0" tIns="0" rIns="0" bIns="0" rtlCol="0" anchor="t"/>
          <a:lstStyle/>
          <a:p>
            <a:pPr marL="0" indent="0" algn="ctr">
              <a:lnSpc>
                <a:spcPts val="2100"/>
              </a:lnSpc>
              <a:buNone/>
            </a:pPr>
            <a:r>
              <a:rPr lang="en-US" sz="1300" dirty="0">
                <a:solidFill>
                  <a:srgbClr val="D4D4D1"/>
                </a:solidFill>
                <a:latin typeface="Roboto" pitchFamily="34" charset="0"/>
                <a:ea typeface="Roboto" pitchFamily="34" charset="-122"/>
                <a:cs typeface="Roboto" pitchFamily="34" charset="-120"/>
              </a:rPr>
              <a:t>This project demonstrates a clear solution to the identified problem, delivering a practical and user-friendly tool.</a:t>
            </a:r>
            <a:endParaRPr lang="en-US" sz="1300" dirty="0"/>
          </a:p>
        </p:txBody>
      </p:sp>
      <p:sp>
        <p:nvSpPr>
          <p:cNvPr id="25" name="TextBox 5">
            <a:extLst>
              <a:ext uri="{FF2B5EF4-FFF2-40B4-BE49-F238E27FC236}">
                <a16:creationId xmlns:a16="http://schemas.microsoft.com/office/drawing/2014/main" id="{36FD94A8-9DA3-9A46-DD69-0786E2EA4CD7}"/>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NO.7</a:t>
            </a:r>
            <a:endParaRPr lang="en-00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766786" y="1797129"/>
            <a:ext cx="5096828" cy="620078"/>
          </a:xfrm>
          <a:prstGeom prst="rect">
            <a:avLst/>
          </a:prstGeom>
          <a:noFill/>
          <a:ln/>
        </p:spPr>
        <p:txBody>
          <a:bodyPr wrap="none" lIns="0" tIns="0" rIns="0" bIns="0" rtlCol="0" anchor="t"/>
          <a:lstStyle/>
          <a:p>
            <a:pPr marL="0" indent="0" algn="ctr">
              <a:lnSpc>
                <a:spcPts val="4850"/>
              </a:lnSpc>
              <a:buNone/>
            </a:pPr>
            <a:r>
              <a:rPr lang="en-US" sz="3900" dirty="0">
                <a:solidFill>
                  <a:srgbClr val="F3F3F2"/>
                </a:solidFill>
                <a:latin typeface="IBM Plex Sans Medium" pitchFamily="34" charset="0"/>
                <a:ea typeface="IBM Plex Sans Medium" pitchFamily="34" charset="-122"/>
                <a:cs typeface="IBM Plex Sans Medium" pitchFamily="34" charset="-120"/>
              </a:rPr>
              <a:t>Outcomes &amp; </a:t>
            </a:r>
            <a:r>
              <a:rPr lang="en-US" sz="3900" dirty="0">
                <a:solidFill>
                  <a:srgbClr val="FFBC8F"/>
                </a:solidFill>
                <a:latin typeface="IBM Plex Sans Medium" pitchFamily="34" charset="0"/>
                <a:ea typeface="IBM Plex Sans Medium" pitchFamily="34" charset="-122"/>
                <a:cs typeface="IBM Plex Sans Medium" pitchFamily="34" charset="-120"/>
              </a:rPr>
              <a:t>Learnings</a:t>
            </a:r>
            <a:endParaRPr lang="en-US" sz="3900" dirty="0"/>
          </a:p>
        </p:txBody>
      </p:sp>
      <p:sp>
        <p:nvSpPr>
          <p:cNvPr id="3" name="Shape 1"/>
          <p:cNvSpPr/>
          <p:nvPr/>
        </p:nvSpPr>
        <p:spPr>
          <a:xfrm>
            <a:off x="793790" y="2814042"/>
            <a:ext cx="13042821" cy="3618428"/>
          </a:xfrm>
          <a:prstGeom prst="roundRect">
            <a:avLst>
              <a:gd name="adj" fmla="val 823"/>
            </a:avLst>
          </a:prstGeom>
          <a:noFill/>
          <a:ln w="7620">
            <a:solidFill>
              <a:srgbClr val="FFFFFF">
                <a:alpha val="24000"/>
              </a:srgbClr>
            </a:solidFill>
            <a:prstDash val="solid"/>
          </a:ln>
        </p:spPr>
      </p:sp>
      <p:sp>
        <p:nvSpPr>
          <p:cNvPr id="4" name="Shape 2"/>
          <p:cNvSpPr/>
          <p:nvPr/>
        </p:nvSpPr>
        <p:spPr>
          <a:xfrm>
            <a:off x="801410" y="2821662"/>
            <a:ext cx="13027581" cy="1960364"/>
          </a:xfrm>
          <a:prstGeom prst="rect">
            <a:avLst/>
          </a:prstGeom>
          <a:solidFill>
            <a:srgbClr val="FFFFFF">
              <a:alpha val="4000"/>
            </a:srgbClr>
          </a:solidFill>
          <a:ln/>
        </p:spPr>
      </p:sp>
      <p:sp>
        <p:nvSpPr>
          <p:cNvPr id="5" name="Text 3"/>
          <p:cNvSpPr/>
          <p:nvPr/>
        </p:nvSpPr>
        <p:spPr>
          <a:xfrm>
            <a:off x="999768" y="294834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F3F3F2"/>
                </a:solidFill>
                <a:latin typeface="IBM Plex Sans Medium" pitchFamily="34" charset="0"/>
                <a:ea typeface="IBM Plex Sans Medium" pitchFamily="34" charset="-122"/>
                <a:cs typeface="IBM Plex Sans Medium" pitchFamily="34" charset="-120"/>
              </a:rPr>
              <a:t>JavaScript Mastery</a:t>
            </a:r>
            <a:endParaRPr lang="en-US" sz="1950" dirty="0"/>
          </a:p>
        </p:txBody>
      </p:sp>
      <p:sp>
        <p:nvSpPr>
          <p:cNvPr id="6" name="Text 4"/>
          <p:cNvSpPr/>
          <p:nvPr/>
        </p:nvSpPr>
        <p:spPr>
          <a:xfrm>
            <a:off x="999768" y="3377565"/>
            <a:ext cx="6113264" cy="1277779"/>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Gained a deeper understanding of advanced JavaScript concepts, particularly regarding event handling, time-based functions (e.g., </a:t>
            </a:r>
            <a:r>
              <a:rPr lang="en-US" sz="1550" dirty="0">
                <a:solidFill>
                  <a:srgbClr val="D4D4D1"/>
                </a:solidFill>
                <a:highlight>
                  <a:srgbClr val="272727"/>
                </a:highlight>
                <a:latin typeface="Consolas" pitchFamily="34" charset="0"/>
                <a:ea typeface="Consolas" pitchFamily="34" charset="-122"/>
                <a:cs typeface="Consolas" pitchFamily="34" charset="-120"/>
              </a:rPr>
              <a:t>setInterval</a:t>
            </a:r>
            <a:r>
              <a:rPr lang="en-US" sz="1550" dirty="0">
                <a:solidFill>
                  <a:srgbClr val="D4D4D1"/>
                </a:solidFill>
                <a:latin typeface="Roboto" pitchFamily="34" charset="0"/>
                <a:ea typeface="Roboto" pitchFamily="34" charset="-122"/>
                <a:cs typeface="Roboto" pitchFamily="34" charset="-120"/>
              </a:rPr>
              <a:t>, </a:t>
            </a:r>
            <a:r>
              <a:rPr lang="en-US" sz="1550" dirty="0">
                <a:solidFill>
                  <a:srgbClr val="D4D4D1"/>
                </a:solidFill>
                <a:highlight>
                  <a:srgbClr val="272727"/>
                </a:highlight>
                <a:latin typeface="Consolas" pitchFamily="34" charset="0"/>
                <a:ea typeface="Consolas" pitchFamily="34" charset="-122"/>
                <a:cs typeface="Consolas" pitchFamily="34" charset="-120"/>
              </a:rPr>
              <a:t>setTimeout</a:t>
            </a:r>
            <a:r>
              <a:rPr lang="en-US" sz="1550" dirty="0">
                <a:solidFill>
                  <a:srgbClr val="D4D4D1"/>
                </a:solidFill>
                <a:latin typeface="Roboto" pitchFamily="34" charset="0"/>
                <a:ea typeface="Roboto" pitchFamily="34" charset="-122"/>
                <a:cs typeface="Roboto" pitchFamily="34" charset="-120"/>
              </a:rPr>
              <a:t>), and DOM manipulation for dynamic content updates.</a:t>
            </a:r>
            <a:endParaRPr lang="en-US" sz="1550" dirty="0"/>
          </a:p>
        </p:txBody>
      </p:sp>
      <p:sp>
        <p:nvSpPr>
          <p:cNvPr id="7" name="Text 5"/>
          <p:cNvSpPr/>
          <p:nvPr/>
        </p:nvSpPr>
        <p:spPr>
          <a:xfrm>
            <a:off x="7517368" y="294834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F3F3F2"/>
                </a:solidFill>
                <a:latin typeface="IBM Plex Sans Medium" pitchFamily="34" charset="0"/>
                <a:ea typeface="IBM Plex Sans Medium" pitchFamily="34" charset="-122"/>
                <a:cs typeface="IBM Plex Sans Medium" pitchFamily="34" charset="-120"/>
              </a:rPr>
              <a:t>UI/UX Principles</a:t>
            </a:r>
            <a:endParaRPr lang="en-US" sz="1950" dirty="0"/>
          </a:p>
        </p:txBody>
      </p:sp>
      <p:sp>
        <p:nvSpPr>
          <p:cNvPr id="8" name="Text 6"/>
          <p:cNvSpPr/>
          <p:nvPr/>
        </p:nvSpPr>
        <p:spPr>
          <a:xfrm>
            <a:off x="7517368" y="3377565"/>
            <a:ext cx="6113264" cy="952619"/>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Applied principles of intuitive User Interface and User Experience design, focusing on creating a clean, uncluttered, and efficient visual layout specifically tailored for a timer application.</a:t>
            </a:r>
            <a:endParaRPr lang="en-US" sz="1550" dirty="0"/>
          </a:p>
        </p:txBody>
      </p:sp>
      <p:sp>
        <p:nvSpPr>
          <p:cNvPr id="9" name="Shape 7"/>
          <p:cNvSpPr/>
          <p:nvPr/>
        </p:nvSpPr>
        <p:spPr>
          <a:xfrm>
            <a:off x="801410" y="4782026"/>
            <a:ext cx="13027581" cy="1642824"/>
          </a:xfrm>
          <a:prstGeom prst="rect">
            <a:avLst/>
          </a:prstGeom>
          <a:solidFill>
            <a:srgbClr val="000000">
              <a:alpha val="4000"/>
            </a:srgbClr>
          </a:solidFill>
          <a:ln/>
        </p:spPr>
      </p:sp>
      <p:sp>
        <p:nvSpPr>
          <p:cNvPr id="10" name="Text 8"/>
          <p:cNvSpPr/>
          <p:nvPr/>
        </p:nvSpPr>
        <p:spPr>
          <a:xfrm>
            <a:off x="999768" y="490870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F3F3F2"/>
                </a:solidFill>
                <a:latin typeface="IBM Plex Sans Medium" pitchFamily="34" charset="0"/>
                <a:ea typeface="IBM Plex Sans Medium" pitchFamily="34" charset="-122"/>
                <a:cs typeface="IBM Plex Sans Medium" pitchFamily="34" charset="-120"/>
              </a:rPr>
              <a:t>Client-Side Storage</a:t>
            </a:r>
            <a:endParaRPr lang="en-US" sz="1950" dirty="0"/>
          </a:p>
        </p:txBody>
      </p:sp>
      <p:sp>
        <p:nvSpPr>
          <p:cNvPr id="11" name="Text 9"/>
          <p:cNvSpPr/>
          <p:nvPr/>
        </p:nvSpPr>
        <p:spPr>
          <a:xfrm>
            <a:off x="999768" y="5337929"/>
            <a:ext cx="6113264" cy="960239"/>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Acquired practical experience in implementing browser-based data persistence using </a:t>
            </a:r>
            <a:r>
              <a:rPr lang="en-US" sz="1550" dirty="0">
                <a:solidFill>
                  <a:srgbClr val="D4D4D1"/>
                </a:solidFill>
                <a:highlight>
                  <a:srgbClr val="272727"/>
                </a:highlight>
                <a:latin typeface="Consolas" pitchFamily="34" charset="0"/>
                <a:ea typeface="Consolas" pitchFamily="34" charset="-122"/>
                <a:cs typeface="Consolas" pitchFamily="34" charset="-120"/>
              </a:rPr>
              <a:t>LocalStorage</a:t>
            </a:r>
            <a:r>
              <a:rPr lang="en-US" sz="1550" dirty="0">
                <a:solidFill>
                  <a:srgbClr val="D4D4D1"/>
                </a:solidFill>
                <a:latin typeface="Roboto" pitchFamily="34" charset="0"/>
                <a:ea typeface="Roboto" pitchFamily="34" charset="-122"/>
                <a:cs typeface="Roboto" pitchFamily="34" charset="-120"/>
              </a:rPr>
              <a:t>, understanding its benefits for maintaining user preferences without server interaction.</a:t>
            </a:r>
            <a:endParaRPr lang="en-US" sz="1550" dirty="0"/>
          </a:p>
        </p:txBody>
      </p:sp>
      <p:sp>
        <p:nvSpPr>
          <p:cNvPr id="12" name="Text 10"/>
          <p:cNvSpPr/>
          <p:nvPr/>
        </p:nvSpPr>
        <p:spPr>
          <a:xfrm>
            <a:off x="7517368" y="490870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F3F3F2"/>
                </a:solidFill>
                <a:latin typeface="IBM Plex Sans Medium" pitchFamily="34" charset="0"/>
                <a:ea typeface="IBM Plex Sans Medium" pitchFamily="34" charset="-122"/>
                <a:cs typeface="IBM Plex Sans Medium" pitchFamily="34" charset="-120"/>
              </a:rPr>
              <a:t>Real-World Exposure</a:t>
            </a:r>
            <a:endParaRPr lang="en-US" sz="1950" dirty="0"/>
          </a:p>
        </p:txBody>
      </p:sp>
      <p:sp>
        <p:nvSpPr>
          <p:cNvPr id="13" name="Text 11"/>
          <p:cNvSpPr/>
          <p:nvPr/>
        </p:nvSpPr>
        <p:spPr>
          <a:xfrm>
            <a:off x="7517368" y="5337929"/>
            <a:ext cx="6113264" cy="952619"/>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The internship at </a:t>
            </a:r>
            <a:r>
              <a:rPr lang="en-US" sz="1550" dirty="0">
                <a:solidFill>
                  <a:srgbClr val="FFBC8F"/>
                </a:solidFill>
                <a:latin typeface="Roboto" pitchFamily="34" charset="0"/>
                <a:ea typeface="Roboto" pitchFamily="34" charset="-122"/>
                <a:cs typeface="Roboto" pitchFamily="34" charset="-120"/>
              </a:rPr>
              <a:t>Unified Mentors</a:t>
            </a:r>
            <a:r>
              <a:rPr lang="en-US" sz="1550" dirty="0">
                <a:solidFill>
                  <a:srgbClr val="D4D4D1"/>
                </a:solidFill>
                <a:latin typeface="Roboto" pitchFamily="34" charset="0"/>
                <a:ea typeface="Roboto" pitchFamily="34" charset="-122"/>
                <a:cs typeface="Roboto" pitchFamily="34" charset="-120"/>
              </a:rPr>
              <a:t> provided invaluable hands-on experience in a professional development environment, from problem definition to solution delivery.</a:t>
            </a:r>
            <a:endParaRPr lang="en-US" sz="1550" dirty="0"/>
          </a:p>
        </p:txBody>
      </p:sp>
      <p:sp>
        <p:nvSpPr>
          <p:cNvPr id="14" name="TextBox 5">
            <a:extLst>
              <a:ext uri="{FF2B5EF4-FFF2-40B4-BE49-F238E27FC236}">
                <a16:creationId xmlns:a16="http://schemas.microsoft.com/office/drawing/2014/main" id="{644733FB-4305-8859-E42B-C80152E6A05F}"/>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a:t>
            </a:r>
            <a:r>
              <a:rPr lang="en-US">
                <a:solidFill>
                  <a:schemeClr val="bg2"/>
                </a:solidFill>
              </a:rPr>
              <a:t>NO.8</a:t>
            </a:r>
            <a:endParaRPr lang="en-00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8662"/>
            <a:ext cx="7556421" cy="1711642"/>
          </a:xfrm>
          <a:prstGeom prst="rect">
            <a:avLst/>
          </a:prstGeom>
          <a:noFill/>
          <a:ln/>
        </p:spPr>
        <p:txBody>
          <a:bodyPr wrap="square" lIns="0" tIns="0" rIns="0" bIns="0" rtlCol="0" anchor="t"/>
          <a:lstStyle/>
          <a:p>
            <a:pPr marL="0" indent="0" algn="ctr">
              <a:lnSpc>
                <a:spcPts val="6700"/>
              </a:lnSpc>
              <a:buNone/>
            </a:pPr>
            <a:r>
              <a:rPr lang="en-US" sz="5350" dirty="0">
                <a:solidFill>
                  <a:srgbClr val="F3F3F2"/>
                </a:solidFill>
                <a:latin typeface="IBM Plex Sans Medium" pitchFamily="34" charset="0"/>
                <a:ea typeface="IBM Plex Sans Medium" pitchFamily="34" charset="-122"/>
                <a:cs typeface="IBM Plex Sans Medium" pitchFamily="34" charset="-120"/>
              </a:rPr>
              <a:t>Thank You for Your </a:t>
            </a:r>
            <a:r>
              <a:rPr lang="en-US" sz="5350" dirty="0">
                <a:solidFill>
                  <a:srgbClr val="FFBC8F"/>
                </a:solidFill>
                <a:latin typeface="IBM Plex Sans Medium" pitchFamily="34" charset="0"/>
                <a:ea typeface="IBM Plex Sans Medium" pitchFamily="34" charset="-122"/>
                <a:cs typeface="IBM Plex Sans Medium" pitchFamily="34" charset="-120"/>
              </a:rPr>
              <a:t>Time</a:t>
            </a:r>
            <a:endParaRPr lang="en-US" sz="5350" dirty="0"/>
          </a:p>
        </p:txBody>
      </p:sp>
      <p:sp>
        <p:nvSpPr>
          <p:cNvPr id="4" name="Text 1"/>
          <p:cNvSpPr/>
          <p:nvPr/>
        </p:nvSpPr>
        <p:spPr>
          <a:xfrm>
            <a:off x="6280190" y="2737961"/>
            <a:ext cx="7556421" cy="620316"/>
          </a:xfrm>
          <a:prstGeom prst="rect">
            <a:avLst/>
          </a:prstGeom>
          <a:noFill/>
          <a:ln/>
        </p:spPr>
        <p:txBody>
          <a:bodyPr wrap="square" lIns="0" tIns="0" rIns="0" bIns="0" rtlCol="0" anchor="t"/>
          <a:lstStyle/>
          <a:p>
            <a:pPr marL="0" indent="0" algn="ctr">
              <a:lnSpc>
                <a:spcPts val="2400"/>
              </a:lnSpc>
              <a:buNone/>
            </a:pPr>
            <a:r>
              <a:rPr lang="en-US" sz="1950" dirty="0">
                <a:solidFill>
                  <a:srgbClr val="F3F3F2"/>
                </a:solidFill>
                <a:latin typeface="IBM Plex Sans Medium" pitchFamily="34" charset="0"/>
                <a:ea typeface="IBM Plex Sans Medium" pitchFamily="34" charset="-122"/>
                <a:cs typeface="IBM Plex Sans Medium" pitchFamily="34" charset="-120"/>
              </a:rPr>
              <a:t>The Countdown Timer Project: A Stepping Stone in My Full Stack Journey</a:t>
            </a:r>
            <a:endParaRPr lang="en-US" sz="1950" dirty="0"/>
          </a:p>
        </p:txBody>
      </p:sp>
      <p:sp>
        <p:nvSpPr>
          <p:cNvPr id="5" name="Text 2"/>
          <p:cNvSpPr/>
          <p:nvPr/>
        </p:nvSpPr>
        <p:spPr>
          <a:xfrm>
            <a:off x="6280190" y="3834527"/>
            <a:ext cx="3536156" cy="127015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4D4D1"/>
                </a:solidFill>
                <a:latin typeface="Roboto" pitchFamily="34" charset="0"/>
                <a:ea typeface="Roboto" pitchFamily="34" charset="-122"/>
                <a:cs typeface="Roboto" pitchFamily="34" charset="-120"/>
              </a:rPr>
              <a:t>The internship at </a:t>
            </a:r>
            <a:r>
              <a:rPr lang="en-US" sz="1550" b="1" dirty="0">
                <a:solidFill>
                  <a:srgbClr val="D4D4D1"/>
                </a:solidFill>
                <a:latin typeface="Roboto" pitchFamily="34" charset="0"/>
                <a:ea typeface="Roboto" pitchFamily="34" charset="-122"/>
                <a:cs typeface="Roboto" pitchFamily="34" charset="-120"/>
              </a:rPr>
              <a:t>Unified Mentors</a:t>
            </a:r>
            <a:r>
              <a:rPr lang="en-US" sz="1550" dirty="0">
                <a:solidFill>
                  <a:srgbClr val="D4D4D1"/>
                </a:solidFill>
                <a:latin typeface="Roboto" pitchFamily="34" charset="0"/>
                <a:ea typeface="Roboto" pitchFamily="34" charset="-122"/>
                <a:cs typeface="Roboto" pitchFamily="34" charset="-120"/>
              </a:rPr>
              <a:t> offered critical real-world exposure, bridging academic knowledge with practical application.</a:t>
            </a:r>
            <a:endParaRPr lang="en-US" sz="1550" dirty="0"/>
          </a:p>
        </p:txBody>
      </p:sp>
      <p:sp>
        <p:nvSpPr>
          <p:cNvPr id="6" name="Text 3"/>
          <p:cNvSpPr/>
          <p:nvPr/>
        </p:nvSpPr>
        <p:spPr>
          <a:xfrm>
            <a:off x="6280190" y="5174099"/>
            <a:ext cx="3536156" cy="1587698"/>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4D4D1"/>
                </a:solidFill>
                <a:latin typeface="Roboto" pitchFamily="34" charset="0"/>
                <a:ea typeface="Roboto" pitchFamily="34" charset="-122"/>
                <a:cs typeface="Roboto" pitchFamily="34" charset="-120"/>
              </a:rPr>
              <a:t>This project allowed me to apply and consolidate foundational concepts of full stack web development into a tangible, functional, and highly practical tool.</a:t>
            </a:r>
            <a:endParaRPr lang="en-US" sz="1550" dirty="0"/>
          </a:p>
        </p:txBody>
      </p:sp>
      <p:sp>
        <p:nvSpPr>
          <p:cNvPr id="7" name="Text 4"/>
          <p:cNvSpPr/>
          <p:nvPr/>
        </p:nvSpPr>
        <p:spPr>
          <a:xfrm>
            <a:off x="10308074" y="3834527"/>
            <a:ext cx="3536156" cy="95261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4D4D1"/>
                </a:solidFill>
                <a:latin typeface="Roboto" pitchFamily="34" charset="0"/>
                <a:ea typeface="Roboto" pitchFamily="34" charset="-122"/>
                <a:cs typeface="Roboto" pitchFamily="34" charset="-120"/>
              </a:rPr>
              <a:t>Improved my proficiency in core web technologies: HTML, CSS, and JavaScript.</a:t>
            </a:r>
            <a:endParaRPr lang="en-US" sz="1550" dirty="0"/>
          </a:p>
        </p:txBody>
      </p:sp>
      <p:sp>
        <p:nvSpPr>
          <p:cNvPr id="8" name="Text 5"/>
          <p:cNvSpPr/>
          <p:nvPr/>
        </p:nvSpPr>
        <p:spPr>
          <a:xfrm>
            <a:off x="10308074" y="4856559"/>
            <a:ext cx="3536156" cy="127015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4D4D1"/>
                </a:solidFill>
                <a:latin typeface="Roboto" pitchFamily="34" charset="0"/>
                <a:ea typeface="Roboto" pitchFamily="34" charset="-122"/>
                <a:cs typeface="Roboto" pitchFamily="34" charset="-120"/>
              </a:rPr>
              <a:t>Enhanced problem-solving, debugging, and project management skills within a structured environment.</a:t>
            </a:r>
            <a:endParaRPr lang="en-US" sz="1550" dirty="0"/>
          </a:p>
        </p:txBody>
      </p:sp>
      <p:sp>
        <p:nvSpPr>
          <p:cNvPr id="10" name="TextBox 5">
            <a:extLst>
              <a:ext uri="{FF2B5EF4-FFF2-40B4-BE49-F238E27FC236}">
                <a16:creationId xmlns:a16="http://schemas.microsoft.com/office/drawing/2014/main" id="{5F22FAF3-040B-3D7F-ADD0-45805BF146B9}"/>
              </a:ext>
            </a:extLst>
          </p:cNvPr>
          <p:cNvSpPr txBox="1"/>
          <p:nvPr/>
        </p:nvSpPr>
        <p:spPr>
          <a:xfrm>
            <a:off x="12779297" y="7766154"/>
            <a:ext cx="1761894" cy="369332"/>
          </a:xfrm>
          <a:prstGeom prst="rect">
            <a:avLst/>
          </a:prstGeom>
          <a:solidFill>
            <a:schemeClr val="tx1">
              <a:lumMod val="85000"/>
              <a:lumOff val="15000"/>
            </a:schemeClr>
          </a:solidFill>
          <a:ln>
            <a:solidFill>
              <a:schemeClr val="bg1"/>
            </a:solidFill>
          </a:ln>
        </p:spPr>
        <p:txBody>
          <a:bodyPr wrap="square" rtlCol="0">
            <a:spAutoFit/>
          </a:bodyPr>
          <a:lstStyle>
            <a:defPPr>
              <a:defRPr lang="en-001"/>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2"/>
                </a:solidFill>
              </a:rPr>
              <a:t>PAGE NO.9</a:t>
            </a:r>
            <a:endParaRPr lang="en-00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1043</Words>
  <Application>Microsoft Office PowerPoint</Application>
  <PresentationFormat>Custom</PresentationFormat>
  <Paragraphs>92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IBM Plex Sans Light</vt:lpstr>
      <vt:lpstr>Roboto</vt:lpstr>
      <vt:lpstr>Consolas</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faizan shah</cp:lastModifiedBy>
  <cp:revision>5</cp:revision>
  <dcterms:created xsi:type="dcterms:W3CDTF">2025-08-26T09:58:30Z</dcterms:created>
  <dcterms:modified xsi:type="dcterms:W3CDTF">2025-08-26T10:33:20Z</dcterms:modified>
</cp:coreProperties>
</file>